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2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9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40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1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42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43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44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45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64" r:id="rId5"/>
    <p:sldId id="259" r:id="rId6"/>
    <p:sldId id="270" r:id="rId7"/>
    <p:sldId id="301" r:id="rId8"/>
    <p:sldId id="271" r:id="rId9"/>
    <p:sldId id="272" r:id="rId10"/>
    <p:sldId id="302" r:id="rId11"/>
    <p:sldId id="312" r:id="rId12"/>
    <p:sldId id="313" r:id="rId13"/>
    <p:sldId id="310" r:id="rId14"/>
    <p:sldId id="311" r:id="rId15"/>
    <p:sldId id="274" r:id="rId16"/>
    <p:sldId id="304" r:id="rId17"/>
    <p:sldId id="329" r:id="rId18"/>
    <p:sldId id="280" r:id="rId19"/>
    <p:sldId id="305" r:id="rId20"/>
    <p:sldId id="330" r:id="rId21"/>
    <p:sldId id="286" r:id="rId22"/>
    <p:sldId id="293" r:id="rId23"/>
    <p:sldId id="287" r:id="rId24"/>
    <p:sldId id="307" r:id="rId25"/>
    <p:sldId id="315" r:id="rId26"/>
    <p:sldId id="316" r:id="rId27"/>
    <p:sldId id="317" r:id="rId28"/>
    <p:sldId id="288" r:id="rId29"/>
    <p:sldId id="321" r:id="rId30"/>
    <p:sldId id="283" r:id="rId31"/>
    <p:sldId id="318" r:id="rId32"/>
    <p:sldId id="308" r:id="rId33"/>
    <p:sldId id="282" r:id="rId34"/>
    <p:sldId id="322" r:id="rId35"/>
    <p:sldId id="319" r:id="rId36"/>
    <p:sldId id="284" r:id="rId37"/>
    <p:sldId id="323" r:id="rId38"/>
    <p:sldId id="331" r:id="rId39"/>
    <p:sldId id="289" r:id="rId40"/>
    <p:sldId id="324" r:id="rId41"/>
    <p:sldId id="328" r:id="rId42"/>
    <p:sldId id="327" r:id="rId43"/>
    <p:sldId id="325" r:id="rId44"/>
    <p:sldId id="299" r:id="rId45"/>
    <p:sldId id="309" r:id="rId46"/>
    <p:sldId id="290" r:id="rId47"/>
    <p:sldId id="314" r:id="rId48"/>
    <p:sldId id="298" r:id="rId49"/>
    <p:sldId id="292" r:id="rId50"/>
    <p:sldId id="334" r:id="rId51"/>
    <p:sldId id="332" r:id="rId52"/>
    <p:sldId id="333" r:id="rId53"/>
    <p:sldId id="263" r:id="rId5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0"/>
    <a:srgbClr val="6BC8CD"/>
    <a:srgbClr val="ECE5DD"/>
    <a:srgbClr val="A4825C"/>
    <a:srgbClr val="F8ACB6"/>
    <a:srgbClr val="F7ACB6"/>
    <a:srgbClr val="AC0000"/>
    <a:srgbClr val="09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 autoAdjust="0"/>
    <p:restoredTop sz="95065" autoAdjust="0"/>
  </p:normalViewPr>
  <p:slideViewPr>
    <p:cSldViewPr snapToGrid="0">
      <p:cViewPr varScale="1">
        <p:scale>
          <a:sx n="68" d="100"/>
          <a:sy n="68" d="100"/>
        </p:scale>
        <p:origin x="644" y="4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vi\Documents\Silvia\GAP%20BG\Presentazione\Grafici%20per%20presentazione%20GA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Anno</a:t>
            </a:r>
            <a:r>
              <a:rPr lang="it-IT" sz="1600" b="1" baseline="0" dirty="0"/>
              <a:t> di nascita</a:t>
            </a:r>
            <a:endParaRPr lang="it-IT" sz="1600" b="1" dirty="0"/>
          </a:p>
        </c:rich>
      </c:tx>
      <c:layout>
        <c:manualLayout>
          <c:xMode val="edge"/>
          <c:yMode val="edge"/>
          <c:x val="0.731481972375974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Campione!$B$65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0C-4689-8860-CCF18F3911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0C-4689-8860-CCF18F3911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0C-4689-8860-CCF18F3911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0C-4689-8860-CCF18F3911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0C-4689-8860-CCF18F3911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0C-4689-8860-CCF18F3911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Campione!$A$66:$A$71</c:f>
              <c:numCache>
                <c:formatCode>General</c:formatCode>
                <c:ptCount val="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Campione!$B$66:$B$71</c:f>
              <c:numCache>
                <c:formatCode>0.0%</c:formatCode>
                <c:ptCount val="6"/>
                <c:pt idx="0">
                  <c:v>1E-3</c:v>
                </c:pt>
                <c:pt idx="1">
                  <c:v>1.2E-2</c:v>
                </c:pt>
                <c:pt idx="2">
                  <c:v>8.6999999999999994E-2</c:v>
                </c:pt>
                <c:pt idx="3">
                  <c:v>0.47199999999999998</c:v>
                </c:pt>
                <c:pt idx="4">
                  <c:v>0.41199999999999998</c:v>
                </c:pt>
                <c:pt idx="5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0C-4689-8860-CCF18F39119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N° di occasioni</a:t>
            </a:r>
            <a:r>
              <a:rPr lang="it-IT" sz="1600" b="1" baseline="0" dirty="0"/>
              <a:t> in cui hanno fumato nella VITA, %</a:t>
            </a:r>
            <a:endParaRPr lang="it-IT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'Fumo e alcol'!$A$2:$A$8</c:f>
              <c:strCache>
                <c:ptCount val="7"/>
                <c:pt idx="0">
                  <c:v>Mai</c:v>
                </c:pt>
                <c:pt idx="1">
                  <c:v>1 o 2</c:v>
                </c:pt>
                <c:pt idx="2">
                  <c:v>da 3 a 5</c:v>
                </c:pt>
                <c:pt idx="3">
                  <c:v>da 6 a 9</c:v>
                </c:pt>
                <c:pt idx="4">
                  <c:v>da 10 a 19</c:v>
                </c:pt>
                <c:pt idx="5">
                  <c:v>da 20 a 39</c:v>
                </c:pt>
                <c:pt idx="6">
                  <c:v>40 o più</c:v>
                </c:pt>
              </c:strCache>
            </c:strRef>
          </c:cat>
          <c:val>
            <c:numRef>
              <c:f>'Fumo e alcol'!$B$2:$B$8</c:f>
              <c:numCache>
                <c:formatCode>General</c:formatCode>
                <c:ptCount val="7"/>
                <c:pt idx="0">
                  <c:v>47.9</c:v>
                </c:pt>
                <c:pt idx="1">
                  <c:v>13.4</c:v>
                </c:pt>
                <c:pt idx="2">
                  <c:v>6.3</c:v>
                </c:pt>
                <c:pt idx="3">
                  <c:v>4</c:v>
                </c:pt>
                <c:pt idx="4">
                  <c:v>5</c:v>
                </c:pt>
                <c:pt idx="5">
                  <c:v>4.4000000000000004</c:v>
                </c:pt>
                <c:pt idx="6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E-4EDA-8F90-2DD5A3F411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235840896"/>
        <c:axId val="235842976"/>
      </c:barChart>
      <c:catAx>
        <c:axId val="23584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842976"/>
        <c:crosses val="autoZero"/>
        <c:auto val="1"/>
        <c:lblAlgn val="ctr"/>
        <c:lblOffset val="100"/>
        <c:noMultiLvlLbl val="0"/>
      </c:catAx>
      <c:valAx>
        <c:axId val="23584297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84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baseline="0" dirty="0">
                <a:effectLst/>
              </a:rPr>
              <a:t>N° di sigarette fumate negli ultimi 30 GIORNI, %</a:t>
            </a:r>
            <a:endParaRPr lang="it-IT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'Fumo e alcol'!$A$11:$A$16</c:f>
              <c:strCache>
                <c:ptCount val="6"/>
                <c:pt idx="0">
                  <c:v>Mai</c:v>
                </c:pt>
                <c:pt idx="1">
                  <c:v>Meno di 1 sigaretta alla settimana</c:v>
                </c:pt>
                <c:pt idx="2">
                  <c:v>Meno di 1 sigaretta al giorno</c:v>
                </c:pt>
                <c:pt idx="3">
                  <c:v>1-5 sigarette al giorno</c:v>
                </c:pt>
                <c:pt idx="4">
                  <c:v>6-10 sigarette al giorno</c:v>
                </c:pt>
                <c:pt idx="5">
                  <c:v>Più di 20 sigarette al giorno</c:v>
                </c:pt>
              </c:strCache>
            </c:strRef>
          </c:cat>
          <c:val>
            <c:numRef>
              <c:f>'Fumo e alcol'!$B$11:$B$16</c:f>
              <c:numCache>
                <c:formatCode>General</c:formatCode>
                <c:ptCount val="6"/>
                <c:pt idx="0">
                  <c:v>76.900000000000006</c:v>
                </c:pt>
                <c:pt idx="1">
                  <c:v>6.3</c:v>
                </c:pt>
                <c:pt idx="2">
                  <c:v>4</c:v>
                </c:pt>
                <c:pt idx="3">
                  <c:v>7.6</c:v>
                </c:pt>
                <c:pt idx="4">
                  <c:v>3.5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E-43F8-8CD1-4F46E76AA1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66033552"/>
        <c:axId val="66033968"/>
      </c:barChart>
      <c:catAx>
        <c:axId val="6603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3968"/>
        <c:crosses val="autoZero"/>
        <c:auto val="1"/>
        <c:lblAlgn val="ctr"/>
        <c:lblOffset val="100"/>
        <c:noMultiLvlLbl val="0"/>
      </c:catAx>
      <c:valAx>
        <c:axId val="6603396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>
                <a:effectLst/>
              </a:rPr>
              <a:t>N° di occasioni in cui hanno fumato nella VITA, % per ambito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Ambiti!$A$232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Ambiti!$B$231:$E$231</c:f>
              <c:strCache>
                <c:ptCount val="4"/>
                <c:pt idx="0">
                  <c:v>Dalmine</c:v>
                </c:pt>
                <c:pt idx="1">
                  <c:v>Isola Bergamasca</c:v>
                </c:pt>
                <c:pt idx="2">
                  <c:v>Romano di Lombardia</c:v>
                </c:pt>
                <c:pt idx="3">
                  <c:v>Treviglio</c:v>
                </c:pt>
              </c:strCache>
            </c:strRef>
          </c:cat>
          <c:val>
            <c:numRef>
              <c:f>Ambiti!$B$232:$E$232</c:f>
              <c:numCache>
                <c:formatCode>0.0%</c:formatCode>
                <c:ptCount val="4"/>
                <c:pt idx="0">
                  <c:v>0.51600000000000001</c:v>
                </c:pt>
                <c:pt idx="1">
                  <c:v>0.40100000000000002</c:v>
                </c:pt>
                <c:pt idx="2">
                  <c:v>0.48199999999999998</c:v>
                </c:pt>
                <c:pt idx="3">
                  <c:v>0.48599999999999999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2-4EE4-8141-935BFED01EBA}"/>
            </c:ext>
          </c:extLst>
        </c:ser>
        <c:ser>
          <c:idx val="1"/>
          <c:order val="1"/>
          <c:tx>
            <c:strRef>
              <c:f>Ambiti!$A$233</c:f>
              <c:strCache>
                <c:ptCount val="1"/>
                <c:pt idx="0">
                  <c:v>1 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Ambiti!$B$231:$E$231</c:f>
              <c:strCache>
                <c:ptCount val="4"/>
                <c:pt idx="0">
                  <c:v>Dalmine</c:v>
                </c:pt>
                <c:pt idx="1">
                  <c:v>Isola Bergamasca</c:v>
                </c:pt>
                <c:pt idx="2">
                  <c:v>Romano di Lombardia</c:v>
                </c:pt>
                <c:pt idx="3">
                  <c:v>Treviglio</c:v>
                </c:pt>
              </c:strCache>
            </c:strRef>
          </c:cat>
          <c:val>
            <c:numRef>
              <c:f>Ambiti!$B$233:$E$233</c:f>
              <c:numCache>
                <c:formatCode>0.0%</c:formatCode>
                <c:ptCount val="4"/>
                <c:pt idx="0">
                  <c:v>0.14399999999999999</c:v>
                </c:pt>
                <c:pt idx="1">
                  <c:v>0.17699999999999999</c:v>
                </c:pt>
                <c:pt idx="2">
                  <c:v>0.13600000000000001</c:v>
                </c:pt>
                <c:pt idx="3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2-4EE4-8141-935BFED01EBA}"/>
            </c:ext>
          </c:extLst>
        </c:ser>
        <c:ser>
          <c:idx val="2"/>
          <c:order val="2"/>
          <c:tx>
            <c:strRef>
              <c:f>Ambiti!$A$234</c:f>
              <c:strCache>
                <c:ptCount val="1"/>
                <c:pt idx="0">
                  <c:v>da 3 a 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Ambiti!$B$231:$E$231</c:f>
              <c:strCache>
                <c:ptCount val="4"/>
                <c:pt idx="0">
                  <c:v>Dalmine</c:v>
                </c:pt>
                <c:pt idx="1">
                  <c:v>Isola Bergamasca</c:v>
                </c:pt>
                <c:pt idx="2">
                  <c:v>Romano di Lombardia</c:v>
                </c:pt>
                <c:pt idx="3">
                  <c:v>Treviglio</c:v>
                </c:pt>
              </c:strCache>
            </c:strRef>
          </c:cat>
          <c:val>
            <c:numRef>
              <c:f>Ambiti!$B$234:$E$234</c:f>
              <c:numCache>
                <c:formatCode>0.0%</c:formatCode>
                <c:ptCount val="4"/>
                <c:pt idx="0">
                  <c:v>6.5000000000000002E-2</c:v>
                </c:pt>
                <c:pt idx="1">
                  <c:v>7.0999999999999994E-2</c:v>
                </c:pt>
                <c:pt idx="2">
                  <c:v>6.2E-2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2-4EE4-8141-935BFED01EBA}"/>
            </c:ext>
          </c:extLst>
        </c:ser>
        <c:ser>
          <c:idx val="3"/>
          <c:order val="3"/>
          <c:tx>
            <c:strRef>
              <c:f>Ambiti!$A$235</c:f>
              <c:strCache>
                <c:ptCount val="1"/>
                <c:pt idx="0">
                  <c:v>da 6 a 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Ambiti!$B$231:$E$231</c:f>
              <c:strCache>
                <c:ptCount val="4"/>
                <c:pt idx="0">
                  <c:v>Dalmine</c:v>
                </c:pt>
                <c:pt idx="1">
                  <c:v>Isola Bergamasca</c:v>
                </c:pt>
                <c:pt idx="2">
                  <c:v>Romano di Lombardia</c:v>
                </c:pt>
                <c:pt idx="3">
                  <c:v>Treviglio</c:v>
                </c:pt>
              </c:strCache>
            </c:strRef>
          </c:cat>
          <c:val>
            <c:numRef>
              <c:f>Ambiti!$B$235:$E$235</c:f>
              <c:numCache>
                <c:formatCode>0.0%</c:formatCode>
                <c:ptCount val="4"/>
                <c:pt idx="0">
                  <c:v>3.9E-2</c:v>
                </c:pt>
                <c:pt idx="1">
                  <c:v>0.05</c:v>
                </c:pt>
                <c:pt idx="2">
                  <c:v>3.5999999999999997E-2</c:v>
                </c:pt>
                <c:pt idx="3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2-4EE4-8141-935BFED01EBA}"/>
            </c:ext>
          </c:extLst>
        </c:ser>
        <c:ser>
          <c:idx val="4"/>
          <c:order val="4"/>
          <c:tx>
            <c:strRef>
              <c:f>Ambiti!$A$236</c:f>
              <c:strCache>
                <c:ptCount val="1"/>
                <c:pt idx="0">
                  <c:v>da 10 a 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Ambiti!$B$231:$E$231</c:f>
              <c:strCache>
                <c:ptCount val="4"/>
                <c:pt idx="0">
                  <c:v>Dalmine</c:v>
                </c:pt>
                <c:pt idx="1">
                  <c:v>Isola Bergamasca</c:v>
                </c:pt>
                <c:pt idx="2">
                  <c:v>Romano di Lombardia</c:v>
                </c:pt>
                <c:pt idx="3">
                  <c:v>Treviglio</c:v>
                </c:pt>
              </c:strCache>
            </c:strRef>
          </c:cat>
          <c:val>
            <c:numRef>
              <c:f>Ambiti!$B$236:$E$236</c:f>
              <c:numCache>
                <c:formatCode>0.0%</c:formatCode>
                <c:ptCount val="4"/>
                <c:pt idx="0">
                  <c:v>3.5999999999999997E-2</c:v>
                </c:pt>
                <c:pt idx="1">
                  <c:v>5.2999999999999999E-2</c:v>
                </c:pt>
                <c:pt idx="2">
                  <c:v>4.2999999999999997E-2</c:v>
                </c:pt>
                <c:pt idx="3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82-4EE4-8141-935BFED01EBA}"/>
            </c:ext>
          </c:extLst>
        </c:ser>
        <c:ser>
          <c:idx val="5"/>
          <c:order val="5"/>
          <c:tx>
            <c:strRef>
              <c:f>Ambiti!$A$237</c:f>
              <c:strCache>
                <c:ptCount val="1"/>
                <c:pt idx="0">
                  <c:v>da 20 a 39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Ambiti!$B$231:$E$231</c:f>
              <c:strCache>
                <c:ptCount val="4"/>
                <c:pt idx="0">
                  <c:v>Dalmine</c:v>
                </c:pt>
                <c:pt idx="1">
                  <c:v>Isola Bergamasca</c:v>
                </c:pt>
                <c:pt idx="2">
                  <c:v>Romano di Lombardia</c:v>
                </c:pt>
                <c:pt idx="3">
                  <c:v>Treviglio</c:v>
                </c:pt>
              </c:strCache>
            </c:strRef>
          </c:cat>
          <c:val>
            <c:numRef>
              <c:f>Ambiti!$B$237:$E$237</c:f>
              <c:numCache>
                <c:formatCode>0.0%</c:formatCode>
                <c:ptCount val="4"/>
                <c:pt idx="0">
                  <c:v>3.9E-2</c:v>
                </c:pt>
                <c:pt idx="1">
                  <c:v>5.2999999999999999E-2</c:v>
                </c:pt>
                <c:pt idx="2">
                  <c:v>4.8000000000000001E-2</c:v>
                </c:pt>
                <c:pt idx="3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82-4EE4-8141-935BFED01EBA}"/>
            </c:ext>
          </c:extLst>
        </c:ser>
        <c:ser>
          <c:idx val="6"/>
          <c:order val="6"/>
          <c:tx>
            <c:strRef>
              <c:f>Ambiti!$A$238</c:f>
              <c:strCache>
                <c:ptCount val="1"/>
                <c:pt idx="0">
                  <c:v>40 o più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Ambiti!$B$231:$E$231</c:f>
              <c:strCache>
                <c:ptCount val="4"/>
                <c:pt idx="0">
                  <c:v>Dalmine</c:v>
                </c:pt>
                <c:pt idx="1">
                  <c:v>Isola Bergamasca</c:v>
                </c:pt>
                <c:pt idx="2">
                  <c:v>Romano di Lombardia</c:v>
                </c:pt>
                <c:pt idx="3">
                  <c:v>Treviglio</c:v>
                </c:pt>
              </c:strCache>
            </c:strRef>
          </c:cat>
          <c:val>
            <c:numRef>
              <c:f>Ambiti!$B$238:$E$238</c:f>
              <c:numCache>
                <c:formatCode>0.0%</c:formatCode>
                <c:ptCount val="4"/>
                <c:pt idx="0">
                  <c:v>0.16</c:v>
                </c:pt>
                <c:pt idx="1">
                  <c:v>0.19500000000000001</c:v>
                </c:pt>
                <c:pt idx="2">
                  <c:v>0.192</c:v>
                </c:pt>
                <c:pt idx="3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82-4EE4-8141-935BFED01E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1822688"/>
        <c:axId val="561822272"/>
      </c:barChart>
      <c:catAx>
        <c:axId val="56182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822272"/>
        <c:crosses val="autoZero"/>
        <c:auto val="1"/>
        <c:lblAlgn val="ctr"/>
        <c:lblOffset val="100"/>
        <c:noMultiLvlLbl val="0"/>
      </c:catAx>
      <c:valAx>
        <c:axId val="56182227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82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>
                <a:effectLst/>
              </a:rPr>
              <a:t>N° di sigarette fumate negli ultimi 30 GIORNI, % per ambito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Ambiti!$A$241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Ambiti!$B$240:$E$240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RomanoDL</c:v>
                </c:pt>
                <c:pt idx="3">
                  <c:v>Treviglio</c:v>
                </c:pt>
              </c:strCache>
            </c:strRef>
          </c:cat>
          <c:val>
            <c:numRef>
              <c:f>Ambiti!$B$241:$E$241</c:f>
              <c:numCache>
                <c:formatCode>0.0%</c:formatCode>
                <c:ptCount val="4"/>
                <c:pt idx="0">
                  <c:v>0.80500000000000005</c:v>
                </c:pt>
                <c:pt idx="1">
                  <c:v>0.73499999999999999</c:v>
                </c:pt>
                <c:pt idx="2">
                  <c:v>0.77200000000000002</c:v>
                </c:pt>
                <c:pt idx="3">
                  <c:v>0.76900000000000002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5-491D-9AEC-206323C3E70F}"/>
            </c:ext>
          </c:extLst>
        </c:ser>
        <c:ser>
          <c:idx val="1"/>
          <c:order val="1"/>
          <c:tx>
            <c:strRef>
              <c:f>Ambiti!$A$242</c:f>
              <c:strCache>
                <c:ptCount val="1"/>
                <c:pt idx="0">
                  <c:v>Meno di 1 sigaretta alla settimana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Ambiti!$B$240:$E$240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RomanoDL</c:v>
                </c:pt>
                <c:pt idx="3">
                  <c:v>Treviglio</c:v>
                </c:pt>
              </c:strCache>
            </c:strRef>
          </c:cat>
          <c:val>
            <c:numRef>
              <c:f>Ambiti!$B$242:$E$242</c:f>
              <c:numCache>
                <c:formatCode>0.0%</c:formatCode>
                <c:ptCount val="4"/>
                <c:pt idx="0">
                  <c:v>5.1999999999999998E-2</c:v>
                </c:pt>
                <c:pt idx="1">
                  <c:v>7.3999999999999996E-2</c:v>
                </c:pt>
                <c:pt idx="2">
                  <c:v>5.8999999999999997E-2</c:v>
                </c:pt>
                <c:pt idx="3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15-491D-9AEC-206323C3E70F}"/>
            </c:ext>
          </c:extLst>
        </c:ser>
        <c:ser>
          <c:idx val="2"/>
          <c:order val="2"/>
          <c:tx>
            <c:strRef>
              <c:f>Ambiti!$A$243</c:f>
              <c:strCache>
                <c:ptCount val="1"/>
                <c:pt idx="0">
                  <c:v>Meno di 1 sigaretta al giorno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Ambiti!$B$240:$E$240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RomanoDL</c:v>
                </c:pt>
                <c:pt idx="3">
                  <c:v>Treviglio</c:v>
                </c:pt>
              </c:strCache>
            </c:strRef>
          </c:cat>
          <c:val>
            <c:numRef>
              <c:f>Ambiti!$B$243:$E$243</c:f>
              <c:numCache>
                <c:formatCode>0.0%</c:formatCode>
                <c:ptCount val="4"/>
                <c:pt idx="0">
                  <c:v>3.5999999999999997E-2</c:v>
                </c:pt>
                <c:pt idx="1">
                  <c:v>7.0999999999999994E-2</c:v>
                </c:pt>
                <c:pt idx="2">
                  <c:v>4.2000000000000003E-2</c:v>
                </c:pt>
                <c:pt idx="3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15-491D-9AEC-206323C3E70F}"/>
            </c:ext>
          </c:extLst>
        </c:ser>
        <c:ser>
          <c:idx val="3"/>
          <c:order val="3"/>
          <c:tx>
            <c:strRef>
              <c:f>Ambiti!$A$244</c:f>
              <c:strCache>
                <c:ptCount val="1"/>
                <c:pt idx="0">
                  <c:v>1-5 sigarette al giorno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Ambiti!$B$240:$E$240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RomanoDL</c:v>
                </c:pt>
                <c:pt idx="3">
                  <c:v>Treviglio</c:v>
                </c:pt>
              </c:strCache>
            </c:strRef>
          </c:cat>
          <c:val>
            <c:numRef>
              <c:f>Ambiti!$B$244:$E$244</c:f>
              <c:numCache>
                <c:formatCode>0.0%</c:formatCode>
                <c:ptCount val="4"/>
                <c:pt idx="0">
                  <c:v>7.0999999999999994E-2</c:v>
                </c:pt>
                <c:pt idx="1">
                  <c:v>7.0999999999999994E-2</c:v>
                </c:pt>
                <c:pt idx="2">
                  <c:v>7.0000000000000007E-2</c:v>
                </c:pt>
                <c:pt idx="3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15-491D-9AEC-206323C3E70F}"/>
            </c:ext>
          </c:extLst>
        </c:ser>
        <c:ser>
          <c:idx val="4"/>
          <c:order val="4"/>
          <c:tx>
            <c:strRef>
              <c:f>Ambiti!$A$245</c:f>
              <c:strCache>
                <c:ptCount val="1"/>
                <c:pt idx="0">
                  <c:v>6-10 sigarette al giorno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Ambiti!$B$240:$E$240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RomanoDL</c:v>
                </c:pt>
                <c:pt idx="3">
                  <c:v>Treviglio</c:v>
                </c:pt>
              </c:strCache>
            </c:strRef>
          </c:cat>
          <c:val>
            <c:numRef>
              <c:f>Ambiti!$B$245:$E$245</c:f>
              <c:numCache>
                <c:formatCode>0.0%</c:formatCode>
                <c:ptCount val="4"/>
                <c:pt idx="0">
                  <c:v>2.3E-2</c:v>
                </c:pt>
                <c:pt idx="1">
                  <c:v>2.9000000000000001E-2</c:v>
                </c:pt>
                <c:pt idx="2">
                  <c:v>3.9E-2</c:v>
                </c:pt>
                <c:pt idx="3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15-491D-9AEC-206323C3E70F}"/>
            </c:ext>
          </c:extLst>
        </c:ser>
        <c:ser>
          <c:idx val="5"/>
          <c:order val="5"/>
          <c:tx>
            <c:strRef>
              <c:f>Ambiti!$A$246</c:f>
              <c:strCache>
                <c:ptCount val="1"/>
                <c:pt idx="0">
                  <c:v>Più di 20 sigarette al giorno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Ambiti!$B$240:$E$240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RomanoDL</c:v>
                </c:pt>
                <c:pt idx="3">
                  <c:v>Treviglio</c:v>
                </c:pt>
              </c:strCache>
            </c:strRef>
          </c:cat>
          <c:val>
            <c:numRef>
              <c:f>Ambiti!$B$246:$E$246</c:f>
              <c:numCache>
                <c:formatCode>0.0%</c:formatCode>
                <c:ptCount val="4"/>
                <c:pt idx="0">
                  <c:v>1.2999999999999999E-2</c:v>
                </c:pt>
                <c:pt idx="1">
                  <c:v>2.1000000000000001E-2</c:v>
                </c:pt>
                <c:pt idx="2">
                  <c:v>1.7000000000000001E-2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15-491D-9AEC-206323C3E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952400"/>
        <c:axId val="131949072"/>
      </c:barChart>
      <c:catAx>
        <c:axId val="13195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49072"/>
        <c:crosses val="autoZero"/>
        <c:auto val="1"/>
        <c:lblAlgn val="ctr"/>
        <c:lblOffset val="100"/>
        <c:noMultiLvlLbl val="0"/>
      </c:catAx>
      <c:valAx>
        <c:axId val="13194907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5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baseline="0" dirty="0">
                <a:effectLst/>
              </a:rPr>
              <a:t>N° di occasioni in cui hanno consumato alcol, %</a:t>
            </a:r>
            <a:endParaRPr lang="it-IT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'Fumo e alcol'!$B$18</c:f>
              <c:strCache>
                <c:ptCount val="1"/>
                <c:pt idx="0">
                  <c:v>Nella vita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'Fumo e alcol'!$A$19:$A$23</c:f>
              <c:strCache>
                <c:ptCount val="5"/>
                <c:pt idx="0">
                  <c:v>Mai</c:v>
                </c:pt>
                <c:pt idx="1">
                  <c:v>1 o 2</c:v>
                </c:pt>
                <c:pt idx="2">
                  <c:v>da 3 a 9</c:v>
                </c:pt>
                <c:pt idx="3">
                  <c:v>da 10 a 19</c:v>
                </c:pt>
                <c:pt idx="4">
                  <c:v>da 20 o più</c:v>
                </c:pt>
              </c:strCache>
            </c:strRef>
          </c:cat>
          <c:val>
            <c:numRef>
              <c:f>'Fumo e alcol'!$B$19:$B$23</c:f>
              <c:numCache>
                <c:formatCode>General</c:formatCode>
                <c:ptCount val="5"/>
                <c:pt idx="0">
                  <c:v>16.7</c:v>
                </c:pt>
                <c:pt idx="1">
                  <c:v>13.3</c:v>
                </c:pt>
                <c:pt idx="2">
                  <c:v>20.100000000000001</c:v>
                </c:pt>
                <c:pt idx="3">
                  <c:v>14.8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8-4465-979B-CA207BE29490}"/>
            </c:ext>
          </c:extLst>
        </c:ser>
        <c:ser>
          <c:idx val="1"/>
          <c:order val="1"/>
          <c:tx>
            <c:strRef>
              <c:f>'Fumo e alcol'!$C$18</c:f>
              <c:strCache>
                <c:ptCount val="1"/>
                <c:pt idx="0">
                  <c:v>Negli ultimi 30 giorni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'Fumo e alcol'!$A$19:$A$23</c:f>
              <c:strCache>
                <c:ptCount val="5"/>
                <c:pt idx="0">
                  <c:v>Mai</c:v>
                </c:pt>
                <c:pt idx="1">
                  <c:v>1 o 2</c:v>
                </c:pt>
                <c:pt idx="2">
                  <c:v>da 3 a 9</c:v>
                </c:pt>
                <c:pt idx="3">
                  <c:v>da 10 a 19</c:v>
                </c:pt>
                <c:pt idx="4">
                  <c:v>da 20 o più</c:v>
                </c:pt>
              </c:strCache>
            </c:strRef>
          </c:cat>
          <c:val>
            <c:numRef>
              <c:f>'Fumo e alcol'!$C$19:$C$23</c:f>
              <c:numCache>
                <c:formatCode>General</c:formatCode>
                <c:ptCount val="5"/>
                <c:pt idx="0">
                  <c:v>51.8</c:v>
                </c:pt>
                <c:pt idx="1">
                  <c:v>29.9</c:v>
                </c:pt>
                <c:pt idx="2">
                  <c:v>15</c:v>
                </c:pt>
                <c:pt idx="3">
                  <c:v>2.2999999999999998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8-4465-979B-CA207BE294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287106832"/>
        <c:axId val="287100176"/>
      </c:barChart>
      <c:catAx>
        <c:axId val="28710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00176"/>
        <c:crosses val="autoZero"/>
        <c:auto val="1"/>
        <c:lblAlgn val="ctr"/>
        <c:lblOffset val="100"/>
        <c:noMultiLvlLbl val="0"/>
      </c:catAx>
      <c:valAx>
        <c:axId val="28710017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0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baseline="0" dirty="0">
                <a:effectLst/>
              </a:rPr>
              <a:t>N° di occasioni in cui si sono ubriacati, %</a:t>
            </a:r>
            <a:endParaRPr lang="it-IT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'Fumo e alcol'!$B$32</c:f>
              <c:strCache>
                <c:ptCount val="1"/>
                <c:pt idx="0">
                  <c:v>Nella vita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'Fumo e alcol'!$A$33:$A$37</c:f>
              <c:strCache>
                <c:ptCount val="5"/>
                <c:pt idx="0">
                  <c:v>Mai</c:v>
                </c:pt>
                <c:pt idx="1">
                  <c:v>1 o 2</c:v>
                </c:pt>
                <c:pt idx="2">
                  <c:v>da 3 a 9</c:v>
                </c:pt>
                <c:pt idx="3">
                  <c:v>da 10 a 19</c:v>
                </c:pt>
                <c:pt idx="4">
                  <c:v>da 20 o più</c:v>
                </c:pt>
              </c:strCache>
            </c:strRef>
          </c:cat>
          <c:val>
            <c:numRef>
              <c:f>'Fumo e alcol'!$B$33:$B$37</c:f>
              <c:numCache>
                <c:formatCode>General</c:formatCode>
                <c:ptCount val="5"/>
                <c:pt idx="0">
                  <c:v>51.1</c:v>
                </c:pt>
                <c:pt idx="1">
                  <c:v>24</c:v>
                </c:pt>
                <c:pt idx="2">
                  <c:v>14.3</c:v>
                </c:pt>
                <c:pt idx="3">
                  <c:v>5.8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3-43E3-ABDD-B74A02359DCC}"/>
            </c:ext>
          </c:extLst>
        </c:ser>
        <c:ser>
          <c:idx val="1"/>
          <c:order val="1"/>
          <c:tx>
            <c:strRef>
              <c:f>'Fumo e alcol'!$C$32</c:f>
              <c:strCache>
                <c:ptCount val="1"/>
                <c:pt idx="0">
                  <c:v>Negli ultimi 30 giorni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'Fumo e alcol'!$A$33:$A$37</c:f>
              <c:strCache>
                <c:ptCount val="5"/>
                <c:pt idx="0">
                  <c:v>Mai</c:v>
                </c:pt>
                <c:pt idx="1">
                  <c:v>1 o 2</c:v>
                </c:pt>
                <c:pt idx="2">
                  <c:v>da 3 a 9</c:v>
                </c:pt>
                <c:pt idx="3">
                  <c:v>da 10 a 19</c:v>
                </c:pt>
                <c:pt idx="4">
                  <c:v>da 20 o più</c:v>
                </c:pt>
              </c:strCache>
            </c:strRef>
          </c:cat>
          <c:val>
            <c:numRef>
              <c:f>'Fumo e alcol'!$C$33:$C$37</c:f>
              <c:numCache>
                <c:formatCode>General</c:formatCode>
                <c:ptCount val="5"/>
                <c:pt idx="0">
                  <c:v>89.2</c:v>
                </c:pt>
                <c:pt idx="1">
                  <c:v>8.6</c:v>
                </c:pt>
                <c:pt idx="2">
                  <c:v>1.8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D3-43E3-ABDD-B74A02359D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287132144"/>
        <c:axId val="287128400"/>
      </c:barChart>
      <c:catAx>
        <c:axId val="2871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28400"/>
        <c:crosses val="autoZero"/>
        <c:auto val="1"/>
        <c:lblAlgn val="ctr"/>
        <c:lblOffset val="100"/>
        <c:noMultiLvlLbl val="0"/>
      </c:catAx>
      <c:valAx>
        <c:axId val="28712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>
                <a:effectLst/>
              </a:rPr>
              <a:t>N° di occasioni in cui hanno consumato alcol, % per ambito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'[Grafici per presentazione GAP.xlsx]Ambiti'!$C$249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'[Grafici per presentazione GAP.xlsx]Ambiti'!$A$250:$B$257</c:f>
              <c:multiLvlStrCache>
                <c:ptCount val="8"/>
                <c:lvl>
                  <c:pt idx="0">
                    <c:v>Nella vita</c:v>
                  </c:pt>
                  <c:pt idx="1">
                    <c:v>Ultimi 30 giorni</c:v>
                  </c:pt>
                  <c:pt idx="2">
                    <c:v>Nella vita</c:v>
                  </c:pt>
                  <c:pt idx="3">
                    <c:v>Ultimi 30 giorni</c:v>
                  </c:pt>
                  <c:pt idx="4">
                    <c:v>Nella vita</c:v>
                  </c:pt>
                  <c:pt idx="5">
                    <c:v>Ultimi 30 giorni</c:v>
                  </c:pt>
                  <c:pt idx="6">
                    <c:v>Nella vita</c:v>
                  </c:pt>
                  <c:pt idx="7">
                    <c:v>Ultimi 30 giorni</c:v>
                  </c:pt>
                </c:lvl>
                <c:lvl>
                  <c:pt idx="0">
                    <c:v>Dalmine</c:v>
                  </c:pt>
                  <c:pt idx="2">
                    <c:v>Isola</c:v>
                  </c:pt>
                  <c:pt idx="4">
                    <c:v>Romano DL</c:v>
                  </c:pt>
                  <c:pt idx="6">
                    <c:v>Treviglio</c:v>
                  </c:pt>
                </c:lvl>
              </c:multiLvlStrCache>
            </c:multiLvlStrRef>
          </c:cat>
          <c:val>
            <c:numRef>
              <c:f>'[Grafici per presentazione GAP.xlsx]Ambiti'!$C$250:$C$257</c:f>
              <c:numCache>
                <c:formatCode>0.0%</c:formatCode>
                <c:ptCount val="8"/>
                <c:pt idx="0">
                  <c:v>0.215</c:v>
                </c:pt>
                <c:pt idx="1">
                  <c:v>0.57099999999999995</c:v>
                </c:pt>
                <c:pt idx="2">
                  <c:v>0.13500000000000001</c:v>
                </c:pt>
                <c:pt idx="3">
                  <c:v>0.47099999999999997</c:v>
                </c:pt>
                <c:pt idx="4">
                  <c:v>0.19900000000000001</c:v>
                </c:pt>
                <c:pt idx="5">
                  <c:v>0.55300000000000005</c:v>
                </c:pt>
                <c:pt idx="6">
                  <c:v>0.15</c:v>
                </c:pt>
                <c:pt idx="7">
                  <c:v>0.503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B-46B4-BA31-CEFEF8582843}"/>
            </c:ext>
          </c:extLst>
        </c:ser>
        <c:ser>
          <c:idx val="1"/>
          <c:order val="1"/>
          <c:tx>
            <c:strRef>
              <c:f>'[Grafici per presentazione GAP.xlsx]Ambiti'!$D$249</c:f>
              <c:strCache>
                <c:ptCount val="1"/>
                <c:pt idx="0">
                  <c:v>1 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186230329521718E-3"/>
                  <c:y val="-3.13927011183396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8B-46B4-BA31-CEFEF8582843}"/>
                </c:ext>
              </c:extLst>
            </c:dLbl>
            <c:dLbl>
              <c:idx val="3"/>
              <c:layout>
                <c:manualLayout>
                  <c:x val="6.5587340245952634E-3"/>
                  <c:y val="1.0792238821176042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58375517250038E-2"/>
                      <c:h val="5.112391454359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ACD-466A-99A2-8AEAD02F0513}"/>
                </c:ext>
              </c:extLst>
            </c:dLbl>
            <c:dLbl>
              <c:idx val="7"/>
              <c:layout>
                <c:manualLayout>
                  <c:x val="4.372460659043436E-3"/>
                  <c:y val="5.23205641189447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8B-46B4-BA31-CEFEF8582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'[Grafici per presentazione GAP.xlsx]Ambiti'!$A$250:$B$257</c:f>
              <c:multiLvlStrCache>
                <c:ptCount val="8"/>
                <c:lvl>
                  <c:pt idx="0">
                    <c:v>Nella vita</c:v>
                  </c:pt>
                  <c:pt idx="1">
                    <c:v>Ultimi 30 giorni</c:v>
                  </c:pt>
                  <c:pt idx="2">
                    <c:v>Nella vita</c:v>
                  </c:pt>
                  <c:pt idx="3">
                    <c:v>Ultimi 30 giorni</c:v>
                  </c:pt>
                  <c:pt idx="4">
                    <c:v>Nella vita</c:v>
                  </c:pt>
                  <c:pt idx="5">
                    <c:v>Ultimi 30 giorni</c:v>
                  </c:pt>
                  <c:pt idx="6">
                    <c:v>Nella vita</c:v>
                  </c:pt>
                  <c:pt idx="7">
                    <c:v>Ultimi 30 giorni</c:v>
                  </c:pt>
                </c:lvl>
                <c:lvl>
                  <c:pt idx="0">
                    <c:v>Dalmine</c:v>
                  </c:pt>
                  <c:pt idx="2">
                    <c:v>Isola</c:v>
                  </c:pt>
                  <c:pt idx="4">
                    <c:v>Romano DL</c:v>
                  </c:pt>
                  <c:pt idx="6">
                    <c:v>Treviglio</c:v>
                  </c:pt>
                </c:lvl>
              </c:multiLvlStrCache>
            </c:multiLvlStrRef>
          </c:cat>
          <c:val>
            <c:numRef>
              <c:f>'[Grafici per presentazione GAP.xlsx]Ambiti'!$D$250:$D$257</c:f>
              <c:numCache>
                <c:formatCode>0.0%</c:formatCode>
                <c:ptCount val="8"/>
                <c:pt idx="0">
                  <c:v>0.16200000000000001</c:v>
                </c:pt>
                <c:pt idx="1">
                  <c:v>0.26500000000000001</c:v>
                </c:pt>
                <c:pt idx="2">
                  <c:v>0.13200000000000001</c:v>
                </c:pt>
                <c:pt idx="3">
                  <c:v>0.313</c:v>
                </c:pt>
                <c:pt idx="4">
                  <c:v>0.125</c:v>
                </c:pt>
                <c:pt idx="5">
                  <c:v>0.27100000000000002</c:v>
                </c:pt>
                <c:pt idx="6">
                  <c:v>0.13200000000000001</c:v>
                </c:pt>
                <c:pt idx="7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B-46B4-BA31-CEFEF8582843}"/>
            </c:ext>
          </c:extLst>
        </c:ser>
        <c:ser>
          <c:idx val="2"/>
          <c:order val="2"/>
          <c:tx>
            <c:strRef>
              <c:f>'[Grafici per presentazione GAP.xlsx]Ambiti'!$E$249</c:f>
              <c:strCache>
                <c:ptCount val="1"/>
                <c:pt idx="0">
                  <c:v>da 3 a 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'[Grafici per presentazione GAP.xlsx]Ambiti'!$A$250:$B$257</c:f>
              <c:multiLvlStrCache>
                <c:ptCount val="8"/>
                <c:lvl>
                  <c:pt idx="0">
                    <c:v>Nella vita</c:v>
                  </c:pt>
                  <c:pt idx="1">
                    <c:v>Ultimi 30 giorni</c:v>
                  </c:pt>
                  <c:pt idx="2">
                    <c:v>Nella vita</c:v>
                  </c:pt>
                  <c:pt idx="3">
                    <c:v>Ultimi 30 giorni</c:v>
                  </c:pt>
                  <c:pt idx="4">
                    <c:v>Nella vita</c:v>
                  </c:pt>
                  <c:pt idx="5">
                    <c:v>Ultimi 30 giorni</c:v>
                  </c:pt>
                  <c:pt idx="6">
                    <c:v>Nella vita</c:v>
                  </c:pt>
                  <c:pt idx="7">
                    <c:v>Ultimi 30 giorni</c:v>
                  </c:pt>
                </c:lvl>
                <c:lvl>
                  <c:pt idx="0">
                    <c:v>Dalmine</c:v>
                  </c:pt>
                  <c:pt idx="2">
                    <c:v>Isola</c:v>
                  </c:pt>
                  <c:pt idx="4">
                    <c:v>Romano DL</c:v>
                  </c:pt>
                  <c:pt idx="6">
                    <c:v>Treviglio</c:v>
                  </c:pt>
                </c:lvl>
              </c:multiLvlStrCache>
            </c:multiLvlStrRef>
          </c:cat>
          <c:val>
            <c:numRef>
              <c:f>'[Grafici per presentazione GAP.xlsx]Ambiti'!$E$250:$E$257</c:f>
              <c:numCache>
                <c:formatCode>0.0%</c:formatCode>
                <c:ptCount val="8"/>
                <c:pt idx="0">
                  <c:v>0.20499999999999999</c:v>
                </c:pt>
                <c:pt idx="1">
                  <c:v>0.15</c:v>
                </c:pt>
                <c:pt idx="2">
                  <c:v>0.20899999999999999</c:v>
                </c:pt>
                <c:pt idx="3">
                  <c:v>0.17599999999999999</c:v>
                </c:pt>
                <c:pt idx="4">
                  <c:v>0.17699999999999999</c:v>
                </c:pt>
                <c:pt idx="5">
                  <c:v>0.14899999999999999</c:v>
                </c:pt>
                <c:pt idx="6">
                  <c:v>0.21</c:v>
                </c:pt>
                <c:pt idx="7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B-46B4-BA31-CEFEF8582843}"/>
            </c:ext>
          </c:extLst>
        </c:ser>
        <c:ser>
          <c:idx val="3"/>
          <c:order val="3"/>
          <c:tx>
            <c:strRef>
              <c:f>'[Grafici per presentazione GAP.xlsx]Ambiti'!$F$249</c:f>
              <c:strCache>
                <c:ptCount val="1"/>
                <c:pt idx="0">
                  <c:v>da 10 a 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3.4694469519536142E-18"/>
                  <c:y val="3.4694469519536142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968510708913581E-2"/>
                      <c:h val="6.74943074044303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A8B-46B4-BA31-CEFEF8582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'[Grafici per presentazione GAP.xlsx]Ambiti'!$A$250:$B$257</c:f>
              <c:multiLvlStrCache>
                <c:ptCount val="8"/>
                <c:lvl>
                  <c:pt idx="0">
                    <c:v>Nella vita</c:v>
                  </c:pt>
                  <c:pt idx="1">
                    <c:v>Ultimi 30 giorni</c:v>
                  </c:pt>
                  <c:pt idx="2">
                    <c:v>Nella vita</c:v>
                  </c:pt>
                  <c:pt idx="3">
                    <c:v>Ultimi 30 giorni</c:v>
                  </c:pt>
                  <c:pt idx="4">
                    <c:v>Nella vita</c:v>
                  </c:pt>
                  <c:pt idx="5">
                    <c:v>Ultimi 30 giorni</c:v>
                  </c:pt>
                  <c:pt idx="6">
                    <c:v>Nella vita</c:v>
                  </c:pt>
                  <c:pt idx="7">
                    <c:v>Ultimi 30 giorni</c:v>
                  </c:pt>
                </c:lvl>
                <c:lvl>
                  <c:pt idx="0">
                    <c:v>Dalmine</c:v>
                  </c:pt>
                  <c:pt idx="2">
                    <c:v>Isola</c:v>
                  </c:pt>
                  <c:pt idx="4">
                    <c:v>Romano DL</c:v>
                  </c:pt>
                  <c:pt idx="6">
                    <c:v>Treviglio</c:v>
                  </c:pt>
                </c:lvl>
              </c:multiLvlStrCache>
            </c:multiLvlStrRef>
          </c:cat>
          <c:val>
            <c:numRef>
              <c:f>'[Grafici per presentazione GAP.xlsx]Ambiti'!$F$250:$F$257</c:f>
              <c:numCache>
                <c:formatCode>0.0%</c:formatCode>
                <c:ptCount val="8"/>
                <c:pt idx="0">
                  <c:v>0.17899999999999999</c:v>
                </c:pt>
                <c:pt idx="1">
                  <c:v>1.4E-2</c:v>
                </c:pt>
                <c:pt idx="2">
                  <c:v>0.123</c:v>
                </c:pt>
                <c:pt idx="3">
                  <c:v>2.5000000000000001E-2</c:v>
                </c:pt>
                <c:pt idx="4">
                  <c:v>0.13200000000000001</c:v>
                </c:pt>
                <c:pt idx="5">
                  <c:v>1.4999999999999999E-2</c:v>
                </c:pt>
                <c:pt idx="6">
                  <c:v>0.155</c:v>
                </c:pt>
                <c:pt idx="7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B-46B4-BA31-CEFEF8582843}"/>
            </c:ext>
          </c:extLst>
        </c:ser>
        <c:ser>
          <c:idx val="4"/>
          <c:order val="4"/>
          <c:tx>
            <c:strRef>
              <c:f>'[Grafici per presentazione GAP.xlsx]Ambiti'!$G$249</c:f>
              <c:strCache>
                <c:ptCount val="1"/>
                <c:pt idx="0">
                  <c:v>da 20 o più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'[Grafici per presentazione GAP.xlsx]Ambiti'!$A$250:$B$257</c:f>
              <c:multiLvlStrCache>
                <c:ptCount val="8"/>
                <c:lvl>
                  <c:pt idx="0">
                    <c:v>Nella vita</c:v>
                  </c:pt>
                  <c:pt idx="1">
                    <c:v>Ultimi 30 giorni</c:v>
                  </c:pt>
                  <c:pt idx="2">
                    <c:v>Nella vita</c:v>
                  </c:pt>
                  <c:pt idx="3">
                    <c:v>Ultimi 30 giorni</c:v>
                  </c:pt>
                  <c:pt idx="4">
                    <c:v>Nella vita</c:v>
                  </c:pt>
                  <c:pt idx="5">
                    <c:v>Ultimi 30 giorni</c:v>
                  </c:pt>
                  <c:pt idx="6">
                    <c:v>Nella vita</c:v>
                  </c:pt>
                  <c:pt idx="7">
                    <c:v>Ultimi 30 giorni</c:v>
                  </c:pt>
                </c:lvl>
                <c:lvl>
                  <c:pt idx="0">
                    <c:v>Dalmine</c:v>
                  </c:pt>
                  <c:pt idx="2">
                    <c:v>Isola</c:v>
                  </c:pt>
                  <c:pt idx="4">
                    <c:v>Romano DL</c:v>
                  </c:pt>
                  <c:pt idx="6">
                    <c:v>Treviglio</c:v>
                  </c:pt>
                </c:lvl>
              </c:multiLvlStrCache>
            </c:multiLvlStrRef>
          </c:cat>
          <c:val>
            <c:numRef>
              <c:f>'[Grafici per presentazione GAP.xlsx]Ambiti'!$G$250:$G$257</c:f>
              <c:numCache>
                <c:formatCode>0.00%</c:formatCode>
                <c:ptCount val="8"/>
                <c:pt idx="0">
                  <c:v>0.23799999999999999</c:v>
                </c:pt>
                <c:pt idx="1">
                  <c:v>0</c:v>
                </c:pt>
                <c:pt idx="2">
                  <c:v>0.4</c:v>
                </c:pt>
                <c:pt idx="3">
                  <c:v>1.4999999999999999E-2</c:v>
                </c:pt>
                <c:pt idx="4">
                  <c:v>0.36699999999999999</c:v>
                </c:pt>
                <c:pt idx="5">
                  <c:v>1.2E-2</c:v>
                </c:pt>
                <c:pt idx="6">
                  <c:v>0.35299999999999998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8B-46B4-BA31-CEFEF85828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97033680"/>
        <c:axId val="597041584"/>
      </c:barChart>
      <c:catAx>
        <c:axId val="59703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041584"/>
        <c:crosses val="autoZero"/>
        <c:auto val="1"/>
        <c:lblAlgn val="ctr"/>
        <c:lblOffset val="100"/>
        <c:noMultiLvlLbl val="0"/>
      </c:catAx>
      <c:valAx>
        <c:axId val="59704158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03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>
                <a:effectLst/>
              </a:rPr>
              <a:t>N° di occasioni in cui si sono ubriacati, % per ambito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316868711552149E-2"/>
          <c:y val="0.11722105480151375"/>
          <c:w val="0.93980905430244044"/>
          <c:h val="0.70072418571613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Ambiti!$C$263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Ambiti!$A$264:$B$271</c:f>
              <c:multiLvlStrCache>
                <c:ptCount val="8"/>
                <c:lvl>
                  <c:pt idx="0">
                    <c:v>Nella vita</c:v>
                  </c:pt>
                  <c:pt idx="1">
                    <c:v>Ultimi 30 giorni</c:v>
                  </c:pt>
                  <c:pt idx="2">
                    <c:v>Nella vita</c:v>
                  </c:pt>
                  <c:pt idx="3">
                    <c:v>Ultimi 30 giorni</c:v>
                  </c:pt>
                  <c:pt idx="4">
                    <c:v>Nella vita</c:v>
                  </c:pt>
                  <c:pt idx="5">
                    <c:v>Ultimi 30 giorni</c:v>
                  </c:pt>
                  <c:pt idx="6">
                    <c:v>Nella vita</c:v>
                  </c:pt>
                  <c:pt idx="7">
                    <c:v>Ultimi 30 giorni</c:v>
                  </c:pt>
                </c:lvl>
                <c:lvl>
                  <c:pt idx="0">
                    <c:v>Dalmine</c:v>
                  </c:pt>
                  <c:pt idx="2">
                    <c:v>Isola</c:v>
                  </c:pt>
                  <c:pt idx="4">
                    <c:v>Romano DL</c:v>
                  </c:pt>
                  <c:pt idx="6">
                    <c:v>Treviglio</c:v>
                  </c:pt>
                </c:lvl>
              </c:multiLvlStrCache>
            </c:multiLvlStrRef>
          </c:cat>
          <c:val>
            <c:numRef>
              <c:f>Ambiti!$C$264:$C$271</c:f>
              <c:numCache>
                <c:formatCode>0.0%</c:formatCode>
                <c:ptCount val="8"/>
                <c:pt idx="0">
                  <c:v>0.56399999999999995</c:v>
                </c:pt>
                <c:pt idx="1">
                  <c:v>0.92100000000000004</c:v>
                </c:pt>
                <c:pt idx="2">
                  <c:v>0.47099999999999997</c:v>
                </c:pt>
                <c:pt idx="3">
                  <c:v>0.85599999999999998</c:v>
                </c:pt>
                <c:pt idx="4">
                  <c:v>0.53</c:v>
                </c:pt>
                <c:pt idx="5">
                  <c:v>0.91600000000000004</c:v>
                </c:pt>
                <c:pt idx="6">
                  <c:v>0.502</c:v>
                </c:pt>
                <c:pt idx="7">
                  <c:v>0.88300000000000001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0-4AB7-9A87-F64F2F6F3992}"/>
            </c:ext>
          </c:extLst>
        </c:ser>
        <c:ser>
          <c:idx val="1"/>
          <c:order val="1"/>
          <c:tx>
            <c:strRef>
              <c:f>Ambiti!$D$263</c:f>
              <c:strCache>
                <c:ptCount val="1"/>
                <c:pt idx="0">
                  <c:v>1 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Ambiti!$A$264:$B$271</c:f>
              <c:multiLvlStrCache>
                <c:ptCount val="8"/>
                <c:lvl>
                  <c:pt idx="0">
                    <c:v>Nella vita</c:v>
                  </c:pt>
                  <c:pt idx="1">
                    <c:v>Ultimi 30 giorni</c:v>
                  </c:pt>
                  <c:pt idx="2">
                    <c:v>Nella vita</c:v>
                  </c:pt>
                  <c:pt idx="3">
                    <c:v>Ultimi 30 giorni</c:v>
                  </c:pt>
                  <c:pt idx="4">
                    <c:v>Nella vita</c:v>
                  </c:pt>
                  <c:pt idx="5">
                    <c:v>Ultimi 30 giorni</c:v>
                  </c:pt>
                  <c:pt idx="6">
                    <c:v>Nella vita</c:v>
                  </c:pt>
                  <c:pt idx="7">
                    <c:v>Ultimi 30 giorni</c:v>
                  </c:pt>
                </c:lvl>
                <c:lvl>
                  <c:pt idx="0">
                    <c:v>Dalmine</c:v>
                  </c:pt>
                  <c:pt idx="2">
                    <c:v>Isola</c:v>
                  </c:pt>
                  <c:pt idx="4">
                    <c:v>Romano DL</c:v>
                  </c:pt>
                  <c:pt idx="6">
                    <c:v>Treviglio</c:v>
                  </c:pt>
                </c:lvl>
              </c:multiLvlStrCache>
            </c:multiLvlStrRef>
          </c:cat>
          <c:val>
            <c:numRef>
              <c:f>Ambiti!$D$264:$D$271</c:f>
              <c:numCache>
                <c:formatCode>0.0%</c:formatCode>
                <c:ptCount val="8"/>
                <c:pt idx="0">
                  <c:v>0.23400000000000001</c:v>
                </c:pt>
                <c:pt idx="1">
                  <c:v>7.1999999999999995E-2</c:v>
                </c:pt>
                <c:pt idx="2">
                  <c:v>0.255</c:v>
                </c:pt>
                <c:pt idx="3">
                  <c:v>0.10100000000000001</c:v>
                </c:pt>
                <c:pt idx="4">
                  <c:v>0.223</c:v>
                </c:pt>
                <c:pt idx="5">
                  <c:v>6.8000000000000005E-2</c:v>
                </c:pt>
                <c:pt idx="6">
                  <c:v>0.24399999999999999</c:v>
                </c:pt>
                <c:pt idx="7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0-4AB7-9A87-F64F2F6F3992}"/>
            </c:ext>
          </c:extLst>
        </c:ser>
        <c:ser>
          <c:idx val="2"/>
          <c:order val="2"/>
          <c:tx>
            <c:strRef>
              <c:f>Ambiti!$E$263</c:f>
              <c:strCache>
                <c:ptCount val="1"/>
                <c:pt idx="0">
                  <c:v>da 3 a 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610-4AB7-9A87-F64F2F6F39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Ambiti!$A$264:$B$271</c:f>
              <c:multiLvlStrCache>
                <c:ptCount val="8"/>
                <c:lvl>
                  <c:pt idx="0">
                    <c:v>Nella vita</c:v>
                  </c:pt>
                  <c:pt idx="1">
                    <c:v>Ultimi 30 giorni</c:v>
                  </c:pt>
                  <c:pt idx="2">
                    <c:v>Nella vita</c:v>
                  </c:pt>
                  <c:pt idx="3">
                    <c:v>Ultimi 30 giorni</c:v>
                  </c:pt>
                  <c:pt idx="4">
                    <c:v>Nella vita</c:v>
                  </c:pt>
                  <c:pt idx="5">
                    <c:v>Ultimi 30 giorni</c:v>
                  </c:pt>
                  <c:pt idx="6">
                    <c:v>Nella vita</c:v>
                  </c:pt>
                  <c:pt idx="7">
                    <c:v>Ultimi 30 giorni</c:v>
                  </c:pt>
                </c:lvl>
                <c:lvl>
                  <c:pt idx="0">
                    <c:v>Dalmine</c:v>
                  </c:pt>
                  <c:pt idx="2">
                    <c:v>Isola</c:v>
                  </c:pt>
                  <c:pt idx="4">
                    <c:v>Romano DL</c:v>
                  </c:pt>
                  <c:pt idx="6">
                    <c:v>Treviglio</c:v>
                  </c:pt>
                </c:lvl>
              </c:multiLvlStrCache>
            </c:multiLvlStrRef>
          </c:cat>
          <c:val>
            <c:numRef>
              <c:f>Ambiti!$E$264:$E$271</c:f>
              <c:numCache>
                <c:formatCode>0.0%</c:formatCode>
                <c:ptCount val="8"/>
                <c:pt idx="0">
                  <c:v>0.13900000000000001</c:v>
                </c:pt>
                <c:pt idx="1">
                  <c:v>7.0000000000000001E-3</c:v>
                </c:pt>
                <c:pt idx="2">
                  <c:v>0.14000000000000001</c:v>
                </c:pt>
                <c:pt idx="3">
                  <c:v>3.1E-2</c:v>
                </c:pt>
                <c:pt idx="4">
                  <c:v>0.13500000000000001</c:v>
                </c:pt>
                <c:pt idx="5">
                  <c:v>1.2999999999999999E-2</c:v>
                </c:pt>
                <c:pt idx="6">
                  <c:v>0.14899999999999999</c:v>
                </c:pt>
                <c:pt idx="7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10-4AB7-9A87-F64F2F6F3992}"/>
            </c:ext>
          </c:extLst>
        </c:ser>
        <c:ser>
          <c:idx val="3"/>
          <c:order val="3"/>
          <c:tx>
            <c:strRef>
              <c:f>Ambiti!$F$263</c:f>
              <c:strCache>
                <c:ptCount val="1"/>
                <c:pt idx="0">
                  <c:v>da 10 a 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Ambiti!$A$264:$B$271</c:f>
              <c:multiLvlStrCache>
                <c:ptCount val="8"/>
                <c:lvl>
                  <c:pt idx="0">
                    <c:v>Nella vita</c:v>
                  </c:pt>
                  <c:pt idx="1">
                    <c:v>Ultimi 30 giorni</c:v>
                  </c:pt>
                  <c:pt idx="2">
                    <c:v>Nella vita</c:v>
                  </c:pt>
                  <c:pt idx="3">
                    <c:v>Ultimi 30 giorni</c:v>
                  </c:pt>
                  <c:pt idx="4">
                    <c:v>Nella vita</c:v>
                  </c:pt>
                  <c:pt idx="5">
                    <c:v>Ultimi 30 giorni</c:v>
                  </c:pt>
                  <c:pt idx="6">
                    <c:v>Nella vita</c:v>
                  </c:pt>
                  <c:pt idx="7">
                    <c:v>Ultimi 30 giorni</c:v>
                  </c:pt>
                </c:lvl>
                <c:lvl>
                  <c:pt idx="0">
                    <c:v>Dalmine</c:v>
                  </c:pt>
                  <c:pt idx="2">
                    <c:v>Isola</c:v>
                  </c:pt>
                  <c:pt idx="4">
                    <c:v>Romano DL</c:v>
                  </c:pt>
                  <c:pt idx="6">
                    <c:v>Treviglio</c:v>
                  </c:pt>
                </c:lvl>
              </c:multiLvlStrCache>
            </c:multiLvlStrRef>
          </c:cat>
          <c:val>
            <c:numRef>
              <c:f>Ambiti!$F$264:$F$271</c:f>
              <c:numCache>
                <c:formatCode>0.0%</c:formatCode>
                <c:ptCount val="8"/>
                <c:pt idx="0">
                  <c:v>0.03</c:v>
                </c:pt>
                <c:pt idx="1">
                  <c:v>0</c:v>
                </c:pt>
                <c:pt idx="2">
                  <c:v>7.5999999999999998E-2</c:v>
                </c:pt>
                <c:pt idx="3">
                  <c:v>3.0000000000000001E-3</c:v>
                </c:pt>
                <c:pt idx="4">
                  <c:v>7.0000000000000007E-2</c:v>
                </c:pt>
                <c:pt idx="5">
                  <c:v>0</c:v>
                </c:pt>
                <c:pt idx="6">
                  <c:v>5.3999999999999999E-2</c:v>
                </c:pt>
                <c:pt idx="7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10-4AB7-9A87-F64F2F6F3992}"/>
            </c:ext>
          </c:extLst>
        </c:ser>
        <c:ser>
          <c:idx val="4"/>
          <c:order val="4"/>
          <c:tx>
            <c:strRef>
              <c:f>Ambiti!$G$263</c:f>
              <c:strCache>
                <c:ptCount val="1"/>
                <c:pt idx="0">
                  <c:v>da 20 o più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6204404051827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10-4AB7-9A87-F64F2F6F399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610-4AB7-9A87-F64F2F6F3992}"/>
                </c:ext>
              </c:extLst>
            </c:dLbl>
            <c:dLbl>
              <c:idx val="3"/>
              <c:layout>
                <c:manualLayout>
                  <c:x val="4.31784617672995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10-4AB7-9A87-F64F2F6F3992}"/>
                </c:ext>
              </c:extLst>
            </c:dLbl>
            <c:dLbl>
              <c:idx val="5"/>
              <c:layout>
                <c:manualLayout>
                  <c:x val="0"/>
                  <c:y val="-3.10340673419712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10-4AB7-9A87-F64F2F6F3992}"/>
                </c:ext>
              </c:extLst>
            </c:dLbl>
            <c:dLbl>
              <c:idx val="6"/>
              <c:layout>
                <c:manualLayout>
                  <c:x val="0"/>
                  <c:y val="-2.48272538735769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10-4AB7-9A87-F64F2F6F3992}"/>
                </c:ext>
              </c:extLst>
            </c:dLbl>
            <c:dLbl>
              <c:idx val="7"/>
              <c:layout>
                <c:manualLayout>
                  <c:x val="0"/>
                  <c:y val="-1.86204404051827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10-4AB7-9A87-F64F2F6F39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Ambiti!$A$264:$B$271</c:f>
              <c:multiLvlStrCache>
                <c:ptCount val="8"/>
                <c:lvl>
                  <c:pt idx="0">
                    <c:v>Nella vita</c:v>
                  </c:pt>
                  <c:pt idx="1">
                    <c:v>Ultimi 30 giorni</c:v>
                  </c:pt>
                  <c:pt idx="2">
                    <c:v>Nella vita</c:v>
                  </c:pt>
                  <c:pt idx="3">
                    <c:v>Ultimi 30 giorni</c:v>
                  </c:pt>
                  <c:pt idx="4">
                    <c:v>Nella vita</c:v>
                  </c:pt>
                  <c:pt idx="5">
                    <c:v>Ultimi 30 giorni</c:v>
                  </c:pt>
                  <c:pt idx="6">
                    <c:v>Nella vita</c:v>
                  </c:pt>
                  <c:pt idx="7">
                    <c:v>Ultimi 30 giorni</c:v>
                  </c:pt>
                </c:lvl>
                <c:lvl>
                  <c:pt idx="0">
                    <c:v>Dalmine</c:v>
                  </c:pt>
                  <c:pt idx="2">
                    <c:v>Isola</c:v>
                  </c:pt>
                  <c:pt idx="4">
                    <c:v>Romano DL</c:v>
                  </c:pt>
                  <c:pt idx="6">
                    <c:v>Treviglio</c:v>
                  </c:pt>
                </c:lvl>
              </c:multiLvlStrCache>
            </c:multiLvlStrRef>
          </c:cat>
          <c:val>
            <c:numRef>
              <c:f>Ambiti!$G$264:$G$271</c:f>
              <c:numCache>
                <c:formatCode>0.00%</c:formatCode>
                <c:ptCount val="8"/>
                <c:pt idx="0">
                  <c:v>3.3000000000000002E-2</c:v>
                </c:pt>
                <c:pt idx="1">
                  <c:v>0</c:v>
                </c:pt>
                <c:pt idx="2">
                  <c:v>5.8000000000000003E-2</c:v>
                </c:pt>
                <c:pt idx="3">
                  <c:v>8.9999999999999993E-3</c:v>
                </c:pt>
                <c:pt idx="4">
                  <c:v>4.2999999999999997E-2</c:v>
                </c:pt>
                <c:pt idx="5">
                  <c:v>3.0000000000000001E-3</c:v>
                </c:pt>
                <c:pt idx="6">
                  <c:v>5.1999999999999998E-2</c:v>
                </c:pt>
                <c:pt idx="7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10-4AB7-9A87-F64F2F6F39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39257024"/>
        <c:axId val="539254944"/>
      </c:barChart>
      <c:catAx>
        <c:axId val="53925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54944"/>
        <c:crosses val="autoZero"/>
        <c:auto val="1"/>
        <c:lblAlgn val="ctr"/>
        <c:lblOffset val="100"/>
        <c:noMultiLvlLbl val="0"/>
      </c:catAx>
      <c:valAx>
        <c:axId val="53925494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25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Frequenza di</a:t>
            </a:r>
            <a:r>
              <a:rPr lang="it-IT" b="1" baseline="0" dirty="0"/>
              <a:t> gioco d'azzardo nell’ultimo anno, % per gioco</a:t>
            </a:r>
            <a:endParaRPr lang="it-IT" b="1" dirty="0"/>
          </a:p>
        </c:rich>
      </c:tx>
      <c:layout>
        <c:manualLayout>
          <c:xMode val="edge"/>
          <c:yMode val="edge"/>
          <c:x val="0.32347930802443181"/>
          <c:y val="2.1715526601520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GAP!$L$13</c:f>
              <c:strCache>
                <c:ptCount val="1"/>
                <c:pt idx="0">
                  <c:v>Non ho fatto giochi d’azzardo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GAP!$K$14:$K$21</c:f>
              <c:strCache>
                <c:ptCount val="8"/>
                <c:pt idx="0">
                  <c:v>Slot machines</c:v>
                </c:pt>
                <c:pt idx="1">
                  <c:v>Giochi di casinò virtuali (roulette, dadi)</c:v>
                </c:pt>
                <c:pt idx="2">
                  <c:v>Bingo</c:v>
                </c:pt>
                <c:pt idx="3">
                  <c:v>Scommesse su altri eventi</c:v>
                </c:pt>
                <c:pt idx="4">
                  <c:v>Lotto e superenalotto</c:v>
                </c:pt>
                <c:pt idx="5">
                  <c:v>Poker e giochi con le carte</c:v>
                </c:pt>
                <c:pt idx="6">
                  <c:v>Scommesse sportive</c:v>
                </c:pt>
                <c:pt idx="7">
                  <c:v>Gratta e vinci</c:v>
                </c:pt>
              </c:strCache>
            </c:strRef>
          </c:cat>
          <c:val>
            <c:numRef>
              <c:f>GAP!$L$14:$L$21</c:f>
              <c:numCache>
                <c:formatCode>General</c:formatCode>
                <c:ptCount val="8"/>
                <c:pt idx="0">
                  <c:v>97.5</c:v>
                </c:pt>
                <c:pt idx="1">
                  <c:v>97.1</c:v>
                </c:pt>
                <c:pt idx="2">
                  <c:v>96.2</c:v>
                </c:pt>
                <c:pt idx="3">
                  <c:v>96.1</c:v>
                </c:pt>
                <c:pt idx="4">
                  <c:v>93.9</c:v>
                </c:pt>
                <c:pt idx="5">
                  <c:v>92.8</c:v>
                </c:pt>
                <c:pt idx="6">
                  <c:v>87.7</c:v>
                </c:pt>
                <c:pt idx="7">
                  <c:v>72.8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8-4E66-91D6-3F4086C8BDFD}"/>
            </c:ext>
          </c:extLst>
        </c:ser>
        <c:ser>
          <c:idx val="1"/>
          <c:order val="1"/>
          <c:tx>
            <c:strRef>
              <c:f>GAP!$M$13</c:f>
              <c:strCache>
                <c:ptCount val="1"/>
                <c:pt idx="0">
                  <c:v>1 volta al mese o meno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GAP!$K$14:$K$21</c:f>
              <c:strCache>
                <c:ptCount val="8"/>
                <c:pt idx="0">
                  <c:v>Slot machines</c:v>
                </c:pt>
                <c:pt idx="1">
                  <c:v>Giochi di casinò virtuali (roulette, dadi)</c:v>
                </c:pt>
                <c:pt idx="2">
                  <c:v>Bingo</c:v>
                </c:pt>
                <c:pt idx="3">
                  <c:v>Scommesse su altri eventi</c:v>
                </c:pt>
                <c:pt idx="4">
                  <c:v>Lotto e superenalotto</c:v>
                </c:pt>
                <c:pt idx="5">
                  <c:v>Poker e giochi con le carte</c:v>
                </c:pt>
                <c:pt idx="6">
                  <c:v>Scommesse sportive</c:v>
                </c:pt>
                <c:pt idx="7">
                  <c:v>Gratta e vinci</c:v>
                </c:pt>
              </c:strCache>
            </c:strRef>
          </c:cat>
          <c:val>
            <c:numRef>
              <c:f>GAP!$M$14:$M$21</c:f>
              <c:numCache>
                <c:formatCode>General</c:formatCode>
                <c:ptCount val="8"/>
                <c:pt idx="0">
                  <c:v>1.9</c:v>
                </c:pt>
                <c:pt idx="1">
                  <c:v>1.9</c:v>
                </c:pt>
                <c:pt idx="2">
                  <c:v>3.2</c:v>
                </c:pt>
                <c:pt idx="3">
                  <c:v>2.9</c:v>
                </c:pt>
                <c:pt idx="4">
                  <c:v>5.2</c:v>
                </c:pt>
                <c:pt idx="5">
                  <c:v>5</c:v>
                </c:pt>
                <c:pt idx="6">
                  <c:v>7.1</c:v>
                </c:pt>
                <c:pt idx="7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8-4E66-91D6-3F4086C8BDFD}"/>
            </c:ext>
          </c:extLst>
        </c:ser>
        <c:ser>
          <c:idx val="2"/>
          <c:order val="2"/>
          <c:tx>
            <c:strRef>
              <c:f>GAP!$N$13</c:f>
              <c:strCache>
                <c:ptCount val="1"/>
                <c:pt idx="0">
                  <c:v>2-4 volte al mese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GAP!$K$14:$K$21</c:f>
              <c:strCache>
                <c:ptCount val="8"/>
                <c:pt idx="0">
                  <c:v>Slot machines</c:v>
                </c:pt>
                <c:pt idx="1">
                  <c:v>Giochi di casinò virtuali (roulette, dadi)</c:v>
                </c:pt>
                <c:pt idx="2">
                  <c:v>Bingo</c:v>
                </c:pt>
                <c:pt idx="3">
                  <c:v>Scommesse su altri eventi</c:v>
                </c:pt>
                <c:pt idx="4">
                  <c:v>Lotto e superenalotto</c:v>
                </c:pt>
                <c:pt idx="5">
                  <c:v>Poker e giochi con le carte</c:v>
                </c:pt>
                <c:pt idx="6">
                  <c:v>Scommesse sportive</c:v>
                </c:pt>
                <c:pt idx="7">
                  <c:v>Gratta e vinci</c:v>
                </c:pt>
              </c:strCache>
            </c:strRef>
          </c:cat>
          <c:val>
            <c:numRef>
              <c:f>GAP!$N$14:$N$21</c:f>
              <c:numCache>
                <c:formatCode>General</c:formatCode>
                <c:ptCount val="8"/>
                <c:pt idx="0">
                  <c:v>0.3</c:v>
                </c:pt>
                <c:pt idx="1">
                  <c:v>0.6</c:v>
                </c:pt>
                <c:pt idx="2">
                  <c:v>0.5</c:v>
                </c:pt>
                <c:pt idx="3">
                  <c:v>0.6</c:v>
                </c:pt>
                <c:pt idx="4">
                  <c:v>0.8</c:v>
                </c:pt>
                <c:pt idx="5">
                  <c:v>1.3</c:v>
                </c:pt>
                <c:pt idx="6">
                  <c:v>3.2</c:v>
                </c:pt>
                <c:pt idx="7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98-4E66-91D6-3F4086C8BDFD}"/>
            </c:ext>
          </c:extLst>
        </c:ser>
        <c:ser>
          <c:idx val="3"/>
          <c:order val="3"/>
          <c:tx>
            <c:strRef>
              <c:f>GAP!$O$13</c:f>
              <c:strCache>
                <c:ptCount val="1"/>
                <c:pt idx="0">
                  <c:v>2-3 volte a settimana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GAP!$K$14:$K$21</c:f>
              <c:strCache>
                <c:ptCount val="8"/>
                <c:pt idx="0">
                  <c:v>Slot machines</c:v>
                </c:pt>
                <c:pt idx="1">
                  <c:v>Giochi di casinò virtuali (roulette, dadi)</c:v>
                </c:pt>
                <c:pt idx="2">
                  <c:v>Bingo</c:v>
                </c:pt>
                <c:pt idx="3">
                  <c:v>Scommesse su altri eventi</c:v>
                </c:pt>
                <c:pt idx="4">
                  <c:v>Lotto e superenalotto</c:v>
                </c:pt>
                <c:pt idx="5">
                  <c:v>Poker e giochi con le carte</c:v>
                </c:pt>
                <c:pt idx="6">
                  <c:v>Scommesse sportive</c:v>
                </c:pt>
                <c:pt idx="7">
                  <c:v>Gratta e vinci</c:v>
                </c:pt>
              </c:strCache>
            </c:strRef>
          </c:cat>
          <c:val>
            <c:numRef>
              <c:f>GAP!$O$14:$O$21</c:f>
              <c:numCache>
                <c:formatCode>General</c:formatCode>
                <c:ptCount val="8"/>
                <c:pt idx="0">
                  <c:v>0.1</c:v>
                </c:pt>
                <c:pt idx="1">
                  <c:v>0.3</c:v>
                </c:pt>
                <c:pt idx="2">
                  <c:v>0.1</c:v>
                </c:pt>
                <c:pt idx="3">
                  <c:v>0.2</c:v>
                </c:pt>
                <c:pt idx="4">
                  <c:v>0</c:v>
                </c:pt>
                <c:pt idx="5">
                  <c:v>0.5</c:v>
                </c:pt>
                <c:pt idx="6">
                  <c:v>1.4</c:v>
                </c:pt>
                <c:pt idx="7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98-4E66-91D6-3F4086C8BDFD}"/>
            </c:ext>
          </c:extLst>
        </c:ser>
        <c:ser>
          <c:idx val="4"/>
          <c:order val="4"/>
          <c:tx>
            <c:strRef>
              <c:f>GAP!$P$13</c:f>
              <c:strCache>
                <c:ptCount val="1"/>
                <c:pt idx="0">
                  <c:v>4-5 volte a settimana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GAP!$K$14:$K$21</c:f>
              <c:strCache>
                <c:ptCount val="8"/>
                <c:pt idx="0">
                  <c:v>Slot machines</c:v>
                </c:pt>
                <c:pt idx="1">
                  <c:v>Giochi di casinò virtuali (roulette, dadi)</c:v>
                </c:pt>
                <c:pt idx="2">
                  <c:v>Bingo</c:v>
                </c:pt>
                <c:pt idx="3">
                  <c:v>Scommesse su altri eventi</c:v>
                </c:pt>
                <c:pt idx="4">
                  <c:v>Lotto e superenalotto</c:v>
                </c:pt>
                <c:pt idx="5">
                  <c:v>Poker e giochi con le carte</c:v>
                </c:pt>
                <c:pt idx="6">
                  <c:v>Scommesse sportive</c:v>
                </c:pt>
                <c:pt idx="7">
                  <c:v>Gratta e vinci</c:v>
                </c:pt>
              </c:strCache>
            </c:strRef>
          </c:cat>
          <c:val>
            <c:numRef>
              <c:f>GAP!$P$14:$P$21</c:f>
              <c:numCache>
                <c:formatCode>General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  <c:pt idx="5">
                  <c:v>0.2</c:v>
                </c:pt>
                <c:pt idx="6">
                  <c:v>0.3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98-4E66-91D6-3F4086C8BDFD}"/>
            </c:ext>
          </c:extLst>
        </c:ser>
        <c:ser>
          <c:idx val="5"/>
          <c:order val="5"/>
          <c:tx>
            <c:strRef>
              <c:f>GAP!$Q$13</c:f>
              <c:strCache>
                <c:ptCount val="1"/>
                <c:pt idx="0">
                  <c:v>6 o più volte a settimana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GAP!$K$14:$K$21</c:f>
              <c:strCache>
                <c:ptCount val="8"/>
                <c:pt idx="0">
                  <c:v>Slot machines</c:v>
                </c:pt>
                <c:pt idx="1">
                  <c:v>Giochi di casinò virtuali (roulette, dadi)</c:v>
                </c:pt>
                <c:pt idx="2">
                  <c:v>Bingo</c:v>
                </c:pt>
                <c:pt idx="3">
                  <c:v>Scommesse su altri eventi</c:v>
                </c:pt>
                <c:pt idx="4">
                  <c:v>Lotto e superenalotto</c:v>
                </c:pt>
                <c:pt idx="5">
                  <c:v>Poker e giochi con le carte</c:v>
                </c:pt>
                <c:pt idx="6">
                  <c:v>Scommesse sportive</c:v>
                </c:pt>
                <c:pt idx="7">
                  <c:v>Gratta e vinci</c:v>
                </c:pt>
              </c:strCache>
            </c:strRef>
          </c:cat>
          <c:val>
            <c:numRef>
              <c:f>GAP!$Q$14:$Q$21</c:f>
              <c:numCache>
                <c:formatCode>General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0.3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98-4E66-91D6-3F4086C8B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0615488"/>
        <c:axId val="1310605920"/>
      </c:barChart>
      <c:catAx>
        <c:axId val="131061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605920"/>
        <c:crosses val="autoZero"/>
        <c:auto val="1"/>
        <c:lblAlgn val="ctr"/>
        <c:lblOffset val="100"/>
        <c:noMultiLvlLbl val="0"/>
      </c:catAx>
      <c:valAx>
        <c:axId val="1310605920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61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Vicinanza dei luoghi di gioco a casa, %</a:t>
            </a:r>
            <a:endParaRPr lang="it-IT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GAP!$B$43</c:f>
              <c:strCache>
                <c:ptCount val="1"/>
                <c:pt idx="0">
                  <c:v>RTG2021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GAP!$A$44:$A$47</c:f>
              <c:strCache>
                <c:ptCount val="4"/>
                <c:pt idx="0">
                  <c:v>Non ce ne sono</c:v>
                </c:pt>
                <c:pt idx="1">
                  <c:v>Meno di 5 minuti</c:v>
                </c:pt>
                <c:pt idx="2">
                  <c:v>5-10 minuti</c:v>
                </c:pt>
                <c:pt idx="3">
                  <c:v>Più di 10 minuti</c:v>
                </c:pt>
              </c:strCache>
            </c:strRef>
          </c:cat>
          <c:val>
            <c:numRef>
              <c:f>GAP!$B$44:$B$47</c:f>
              <c:numCache>
                <c:formatCode>General</c:formatCode>
                <c:ptCount val="4"/>
                <c:pt idx="0">
                  <c:v>17</c:v>
                </c:pt>
                <c:pt idx="1">
                  <c:v>36.299999999999997</c:v>
                </c:pt>
                <c:pt idx="2">
                  <c:v>31</c:v>
                </c:pt>
                <c:pt idx="3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4-4272-B0EE-97DC5B7F7264}"/>
            </c:ext>
          </c:extLst>
        </c:ser>
        <c:ser>
          <c:idx val="1"/>
          <c:order val="1"/>
          <c:tx>
            <c:strRef>
              <c:f>GAP!$C$43</c:f>
              <c:strCache>
                <c:ptCount val="1"/>
                <c:pt idx="0">
                  <c:v>ESPAD2020 (Italia)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GAP!$A$44:$A$47</c:f>
              <c:strCache>
                <c:ptCount val="4"/>
                <c:pt idx="0">
                  <c:v>Non ce ne sono</c:v>
                </c:pt>
                <c:pt idx="1">
                  <c:v>Meno di 5 minuti</c:v>
                </c:pt>
                <c:pt idx="2">
                  <c:v>5-10 minuti</c:v>
                </c:pt>
                <c:pt idx="3">
                  <c:v>Più di 10 minuti</c:v>
                </c:pt>
              </c:strCache>
            </c:strRef>
          </c:cat>
          <c:val>
            <c:numRef>
              <c:f>GAP!$C$44:$C$47</c:f>
              <c:numCache>
                <c:formatCode>General</c:formatCode>
                <c:ptCount val="4"/>
                <c:pt idx="0">
                  <c:v>35.4</c:v>
                </c:pt>
                <c:pt idx="1">
                  <c:v>30.8</c:v>
                </c:pt>
                <c:pt idx="2">
                  <c:v>21.4</c:v>
                </c:pt>
                <c:pt idx="3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4-4272-B0EE-97DC5B7F72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0512560"/>
        <c:axId val="1190506320"/>
      </c:barChart>
      <c:catAx>
        <c:axId val="119051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506320"/>
        <c:crosses val="autoZero"/>
        <c:auto val="1"/>
        <c:lblAlgn val="ctr"/>
        <c:lblOffset val="100"/>
        <c:noMultiLvlLbl val="0"/>
      </c:catAx>
      <c:valAx>
        <c:axId val="119050632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51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Tipologia di indirizzo, %</a:t>
            </a:r>
          </a:p>
        </c:rich>
      </c:tx>
      <c:layout>
        <c:manualLayout>
          <c:xMode val="edge"/>
          <c:yMode val="edge"/>
          <c:x val="0.22647616815222454"/>
          <c:y val="3.590127996072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DE-44F6-9285-54BFCF3EAD1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DE-44F6-9285-54BFCF3EAD1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DE-44F6-9285-54BFCF3EAD1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DE-44F6-9285-54BFCF3EAD1D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DE-44F6-9285-54BFCF3EAD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DE-44F6-9285-54BFCF3EA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Campione!$A$4:$A$7</c:f>
              <c:strCache>
                <c:ptCount val="4"/>
                <c:pt idx="0">
                  <c:v>Liceo</c:v>
                </c:pt>
                <c:pt idx="1">
                  <c:v>Tecnico</c:v>
                </c:pt>
                <c:pt idx="2">
                  <c:v>Professionale</c:v>
                </c:pt>
                <c:pt idx="3">
                  <c:v>CFP</c:v>
                </c:pt>
              </c:strCache>
            </c:strRef>
          </c:cat>
          <c:val>
            <c:numRef>
              <c:f>Campione!$B$4:$B$7</c:f>
              <c:numCache>
                <c:formatCode>General</c:formatCode>
                <c:ptCount val="4"/>
                <c:pt idx="0">
                  <c:v>58.6</c:v>
                </c:pt>
                <c:pt idx="1">
                  <c:v>30.1</c:v>
                </c:pt>
                <c:pt idx="2">
                  <c:v>10.6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DE-44F6-9285-54BFCF3EAD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148569759948643"/>
          <c:y val="0.90430164185345752"/>
          <c:w val="0.73453306667581508"/>
          <c:h val="7.8785305442629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Vicinanza</a:t>
            </a:r>
            <a:r>
              <a:rPr lang="it-IT" sz="1600" b="1" baseline="0"/>
              <a:t> dei luoghi di gioco a scuola, %</a:t>
            </a:r>
            <a:endParaRPr lang="it-IT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GAP!$B$50</c:f>
              <c:strCache>
                <c:ptCount val="1"/>
                <c:pt idx="0">
                  <c:v>RTG2021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GAP!$A$51:$A$54</c:f>
              <c:strCache>
                <c:ptCount val="4"/>
                <c:pt idx="0">
                  <c:v>Non ce ne sono</c:v>
                </c:pt>
                <c:pt idx="1">
                  <c:v>Meno di 5 minuti</c:v>
                </c:pt>
                <c:pt idx="2">
                  <c:v>5-10 minuti</c:v>
                </c:pt>
                <c:pt idx="3">
                  <c:v>Più di 10 minuti</c:v>
                </c:pt>
              </c:strCache>
            </c:strRef>
          </c:cat>
          <c:val>
            <c:numRef>
              <c:f>GAP!$B$51:$B$54</c:f>
              <c:numCache>
                <c:formatCode>General</c:formatCode>
                <c:ptCount val="4"/>
                <c:pt idx="0">
                  <c:v>21.5</c:v>
                </c:pt>
                <c:pt idx="1">
                  <c:v>28.1</c:v>
                </c:pt>
                <c:pt idx="2">
                  <c:v>31.8</c:v>
                </c:pt>
                <c:pt idx="3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D-4538-A556-DD8C1C4157A5}"/>
            </c:ext>
          </c:extLst>
        </c:ser>
        <c:ser>
          <c:idx val="1"/>
          <c:order val="1"/>
          <c:tx>
            <c:strRef>
              <c:f>GAP!$C$50</c:f>
              <c:strCache>
                <c:ptCount val="1"/>
                <c:pt idx="0">
                  <c:v>ESPAD2020 (Italia)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GAP!$A$51:$A$54</c:f>
              <c:strCache>
                <c:ptCount val="4"/>
                <c:pt idx="0">
                  <c:v>Non ce ne sono</c:v>
                </c:pt>
                <c:pt idx="1">
                  <c:v>Meno di 5 minuti</c:v>
                </c:pt>
                <c:pt idx="2">
                  <c:v>5-10 minuti</c:v>
                </c:pt>
                <c:pt idx="3">
                  <c:v>Più di 10 minuti</c:v>
                </c:pt>
              </c:strCache>
            </c:strRef>
          </c:cat>
          <c:val>
            <c:numRef>
              <c:f>GAP!$C$51:$C$54</c:f>
              <c:numCache>
                <c:formatCode>General</c:formatCode>
                <c:ptCount val="4"/>
                <c:pt idx="0">
                  <c:v>39.799999999999997</c:v>
                </c:pt>
                <c:pt idx="1">
                  <c:v>24.3</c:v>
                </c:pt>
                <c:pt idx="2">
                  <c:v>22</c:v>
                </c:pt>
                <c:pt idx="3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D-4538-A556-DD8C1C4157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2828928"/>
        <c:axId val="1202825600"/>
      </c:barChart>
      <c:catAx>
        <c:axId val="12028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25600"/>
        <c:crosses val="autoZero"/>
        <c:auto val="1"/>
        <c:lblAlgn val="ctr"/>
        <c:lblOffset val="100"/>
        <c:noMultiLvlLbl val="0"/>
      </c:catAx>
      <c:valAx>
        <c:axId val="120282560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2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baseline="0" dirty="0">
                <a:effectLst/>
              </a:rPr>
              <a:t>Vicinanza dei luoghi di gioco a casa, % per ambito di residenza</a:t>
            </a:r>
            <a:endParaRPr lang="it-IT" sz="1600" b="1" dirty="0">
              <a:effectLst/>
            </a:endParaRPr>
          </a:p>
        </c:rich>
      </c:tx>
      <c:layout>
        <c:manualLayout>
          <c:xMode val="edge"/>
          <c:yMode val="edge"/>
          <c:x val="0.20805847226114074"/>
          <c:y val="3.238341968911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Ambiti!$A$134</c:f>
              <c:strCache>
                <c:ptCount val="1"/>
                <c:pt idx="0">
                  <c:v>Non ce ne sono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Ambiti!$B$133:$E$133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 DL</c:v>
                </c:pt>
                <c:pt idx="3">
                  <c:v>Treviglio</c:v>
                </c:pt>
              </c:strCache>
            </c:strRef>
          </c:cat>
          <c:val>
            <c:numRef>
              <c:f>Ambiti!$B$134:$E$134</c:f>
              <c:numCache>
                <c:formatCode>0.0%</c:formatCode>
                <c:ptCount val="4"/>
                <c:pt idx="0">
                  <c:v>0.20300000000000001</c:v>
                </c:pt>
                <c:pt idx="1">
                  <c:v>0.14699999999999999</c:v>
                </c:pt>
                <c:pt idx="2">
                  <c:v>0.184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4-437C-A2F1-A42AC4D72265}"/>
            </c:ext>
          </c:extLst>
        </c:ser>
        <c:ser>
          <c:idx val="1"/>
          <c:order val="1"/>
          <c:tx>
            <c:strRef>
              <c:f>Ambiti!$A$135</c:f>
              <c:strCache>
                <c:ptCount val="1"/>
                <c:pt idx="0">
                  <c:v>Meno di 5 minuti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Ambiti!$B$133:$E$133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 DL</c:v>
                </c:pt>
                <c:pt idx="3">
                  <c:v>Treviglio</c:v>
                </c:pt>
              </c:strCache>
            </c:strRef>
          </c:cat>
          <c:val>
            <c:numRef>
              <c:f>Ambiti!$B$135:$E$135</c:f>
              <c:numCache>
                <c:formatCode>0.0%</c:formatCode>
                <c:ptCount val="4"/>
                <c:pt idx="0">
                  <c:v>0.33</c:v>
                </c:pt>
                <c:pt idx="1">
                  <c:v>0.378</c:v>
                </c:pt>
                <c:pt idx="2">
                  <c:v>0.378</c:v>
                </c:pt>
                <c:pt idx="3">
                  <c:v>0.374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4-437C-A2F1-A42AC4D72265}"/>
            </c:ext>
          </c:extLst>
        </c:ser>
        <c:ser>
          <c:idx val="2"/>
          <c:order val="2"/>
          <c:tx>
            <c:strRef>
              <c:f>Ambiti!$A$136</c:f>
              <c:strCache>
                <c:ptCount val="1"/>
                <c:pt idx="0">
                  <c:v>5-10 minuti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Ambiti!$B$133:$E$133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 DL</c:v>
                </c:pt>
                <c:pt idx="3">
                  <c:v>Treviglio</c:v>
                </c:pt>
              </c:strCache>
            </c:strRef>
          </c:cat>
          <c:val>
            <c:numRef>
              <c:f>Ambiti!$B$136:$E$136</c:f>
              <c:numCache>
                <c:formatCode>0.0%</c:formatCode>
                <c:ptCount val="4"/>
                <c:pt idx="0">
                  <c:v>0.30199999999999999</c:v>
                </c:pt>
                <c:pt idx="1">
                  <c:v>0.313</c:v>
                </c:pt>
                <c:pt idx="2">
                  <c:v>0.29799999999999999</c:v>
                </c:pt>
                <c:pt idx="3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4-437C-A2F1-A42AC4D72265}"/>
            </c:ext>
          </c:extLst>
        </c:ser>
        <c:ser>
          <c:idx val="3"/>
          <c:order val="3"/>
          <c:tx>
            <c:strRef>
              <c:f>Ambiti!$A$137</c:f>
              <c:strCache>
                <c:ptCount val="1"/>
                <c:pt idx="0">
                  <c:v>Più di 10 minuti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Ambiti!$B$133:$E$133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 DL</c:v>
                </c:pt>
                <c:pt idx="3">
                  <c:v>Treviglio</c:v>
                </c:pt>
              </c:strCache>
            </c:strRef>
          </c:cat>
          <c:val>
            <c:numRef>
              <c:f>Ambiti!$B$137:$E$137</c:f>
              <c:numCache>
                <c:formatCode>0.0%</c:formatCode>
                <c:ptCount val="4"/>
                <c:pt idx="0">
                  <c:v>0.16500000000000001</c:v>
                </c:pt>
                <c:pt idx="1">
                  <c:v>0.16300000000000001</c:v>
                </c:pt>
                <c:pt idx="2">
                  <c:v>0.14000000000000001</c:v>
                </c:pt>
                <c:pt idx="3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C4-437C-A2F1-A42AC4D722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40057104"/>
        <c:axId val="1240053360"/>
      </c:barChart>
      <c:catAx>
        <c:axId val="1240057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053360"/>
        <c:crosses val="autoZero"/>
        <c:auto val="1"/>
        <c:lblAlgn val="ctr"/>
        <c:lblOffset val="100"/>
        <c:noMultiLvlLbl val="0"/>
      </c:catAx>
      <c:valAx>
        <c:axId val="12400533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05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Vicinanza dei luoghi di gioco a scuola, % per ambito della</a:t>
            </a:r>
            <a:r>
              <a:rPr lang="it-IT" sz="1600" b="1" baseline="0" dirty="0"/>
              <a:t> scuola</a:t>
            </a:r>
            <a:endParaRPr lang="it-IT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Ambiti!$A$141</c:f>
              <c:strCache>
                <c:ptCount val="1"/>
                <c:pt idx="0">
                  <c:v>Non ce ne sono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Ambiti!$B$140:$E$140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 DL</c:v>
                </c:pt>
                <c:pt idx="3">
                  <c:v>Treviglio</c:v>
                </c:pt>
              </c:strCache>
            </c:strRef>
          </c:cat>
          <c:val>
            <c:numRef>
              <c:f>Ambiti!$B$141:$E$141</c:f>
              <c:numCache>
                <c:formatCode>0.0%</c:formatCode>
                <c:ptCount val="4"/>
                <c:pt idx="0">
                  <c:v>0.248</c:v>
                </c:pt>
                <c:pt idx="1">
                  <c:v>0.216</c:v>
                </c:pt>
                <c:pt idx="2">
                  <c:v>0.18</c:v>
                </c:pt>
                <c:pt idx="3">
                  <c:v>0.224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7-4FDA-AD69-8D32DAA30FF6}"/>
            </c:ext>
          </c:extLst>
        </c:ser>
        <c:ser>
          <c:idx val="1"/>
          <c:order val="1"/>
          <c:tx>
            <c:strRef>
              <c:f>Ambiti!$A$142</c:f>
              <c:strCache>
                <c:ptCount val="1"/>
                <c:pt idx="0">
                  <c:v>Meno di 5 minuti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Ambiti!$B$140:$E$140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 DL</c:v>
                </c:pt>
                <c:pt idx="3">
                  <c:v>Treviglio</c:v>
                </c:pt>
              </c:strCache>
            </c:strRef>
          </c:cat>
          <c:val>
            <c:numRef>
              <c:f>Ambiti!$B$142:$E$142</c:f>
              <c:numCache>
                <c:formatCode>0.0%</c:formatCode>
                <c:ptCount val="4"/>
                <c:pt idx="0">
                  <c:v>0.186</c:v>
                </c:pt>
                <c:pt idx="1">
                  <c:v>0.32400000000000001</c:v>
                </c:pt>
                <c:pt idx="2">
                  <c:v>0.38300000000000001</c:v>
                </c:pt>
                <c:pt idx="3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57-4FDA-AD69-8D32DAA30FF6}"/>
            </c:ext>
          </c:extLst>
        </c:ser>
        <c:ser>
          <c:idx val="2"/>
          <c:order val="2"/>
          <c:tx>
            <c:strRef>
              <c:f>Ambiti!$A$143</c:f>
              <c:strCache>
                <c:ptCount val="1"/>
                <c:pt idx="0">
                  <c:v>5-10 minuti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Ambiti!$B$140:$E$140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 DL</c:v>
                </c:pt>
                <c:pt idx="3">
                  <c:v>Treviglio</c:v>
                </c:pt>
              </c:strCache>
            </c:strRef>
          </c:cat>
          <c:val>
            <c:numRef>
              <c:f>Ambiti!$B$143:$E$143</c:f>
              <c:numCache>
                <c:formatCode>0.0%</c:formatCode>
                <c:ptCount val="4"/>
                <c:pt idx="0">
                  <c:v>0.34899999999999998</c:v>
                </c:pt>
                <c:pt idx="1">
                  <c:v>0.29699999999999999</c:v>
                </c:pt>
                <c:pt idx="2">
                  <c:v>0.315</c:v>
                </c:pt>
                <c:pt idx="3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7-4FDA-AD69-8D32DAA30FF6}"/>
            </c:ext>
          </c:extLst>
        </c:ser>
        <c:ser>
          <c:idx val="3"/>
          <c:order val="3"/>
          <c:tx>
            <c:strRef>
              <c:f>Ambiti!$A$144</c:f>
              <c:strCache>
                <c:ptCount val="1"/>
                <c:pt idx="0">
                  <c:v>Più di 10 minuti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Ambiti!$B$140:$E$140</c:f>
              <c:strCache>
                <c:ptCount val="4"/>
                <c:pt idx="0">
                  <c:v>Dalmine</c:v>
                </c:pt>
                <c:pt idx="1">
                  <c:v>Isola</c:v>
                </c:pt>
                <c:pt idx="2">
                  <c:v>Romano DL</c:v>
                </c:pt>
                <c:pt idx="3">
                  <c:v>Treviglio</c:v>
                </c:pt>
              </c:strCache>
            </c:strRef>
          </c:cat>
          <c:val>
            <c:numRef>
              <c:f>Ambiti!$B$144:$E$144</c:f>
              <c:numCache>
                <c:formatCode>0.0%</c:formatCode>
                <c:ptCount val="4"/>
                <c:pt idx="0">
                  <c:v>0.218</c:v>
                </c:pt>
                <c:pt idx="1">
                  <c:v>0.16200000000000001</c:v>
                </c:pt>
                <c:pt idx="2">
                  <c:v>0.122</c:v>
                </c:pt>
                <c:pt idx="3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57-4FDA-AD69-8D32DAA30F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10537440"/>
        <c:axId val="1210538272"/>
      </c:barChart>
      <c:catAx>
        <c:axId val="121053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538272"/>
        <c:crosses val="autoZero"/>
        <c:auto val="1"/>
        <c:lblAlgn val="ctr"/>
        <c:lblOffset val="100"/>
        <c:noMultiLvlLbl val="0"/>
      </c:catAx>
      <c:valAx>
        <c:axId val="12105382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53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Possibilità</a:t>
            </a:r>
            <a:r>
              <a:rPr lang="en-US" sz="1600" b="1" dirty="0"/>
              <a:t> </a:t>
            </a:r>
            <a:r>
              <a:rPr lang="en-US" sz="1600" b="1" dirty="0" err="1"/>
              <a:t>percepita</a:t>
            </a:r>
            <a:r>
              <a:rPr lang="en-US" sz="1600" b="1" dirty="0"/>
              <a:t> di </a:t>
            </a:r>
            <a:r>
              <a:rPr lang="en-US" sz="1600" b="1" dirty="0" err="1"/>
              <a:t>danneggiarsi</a:t>
            </a:r>
            <a:r>
              <a:rPr lang="en-US" sz="1600" b="1" dirty="0"/>
              <a:t> </a:t>
            </a:r>
            <a:r>
              <a:rPr lang="en-US" sz="1600" b="1" dirty="0" err="1"/>
              <a:t>economicamente</a:t>
            </a:r>
            <a:r>
              <a:rPr lang="en-US" sz="1600" b="1" dirty="0"/>
              <a:t> "molto" o "</a:t>
            </a:r>
            <a:r>
              <a:rPr lang="en-US" sz="1600" b="1" dirty="0" err="1"/>
              <a:t>moltissimo</a:t>
            </a:r>
            <a:r>
              <a:rPr lang="en-US" sz="1600" b="1" dirty="0"/>
              <a:t>" </a:t>
            </a:r>
            <a:r>
              <a:rPr lang="en-US" sz="1600" b="1" dirty="0" err="1"/>
              <a:t>giocando</a:t>
            </a:r>
            <a:r>
              <a:rPr lang="en-US" sz="1600" b="1" dirty="0"/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GAP!$K$31</c:f>
              <c:strCache>
                <c:ptCount val="1"/>
                <c:pt idx="0">
                  <c:v>RTG2021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GAP!$L$30:$S$30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Scommesse sportive</c:v>
                </c:pt>
                <c:pt idx="3">
                  <c:v>Scommesse su altri eventi</c:v>
                </c:pt>
                <c:pt idx="4">
                  <c:v>Bingo</c:v>
                </c:pt>
                <c:pt idx="5">
                  <c:v>Slot machines</c:v>
                </c:pt>
                <c:pt idx="6">
                  <c:v>Poker e giochi con le carte</c:v>
                </c:pt>
                <c:pt idx="7">
                  <c:v>Giochi di casinò virtuali (roulette, dadi)</c:v>
                </c:pt>
              </c:strCache>
            </c:strRef>
          </c:cat>
          <c:val>
            <c:numRef>
              <c:f>GAP!$L$31:$S$31</c:f>
              <c:numCache>
                <c:formatCode>General</c:formatCode>
                <c:ptCount val="8"/>
                <c:pt idx="0">
                  <c:v>27.1</c:v>
                </c:pt>
                <c:pt idx="1">
                  <c:v>29.8</c:v>
                </c:pt>
                <c:pt idx="2">
                  <c:v>36.9</c:v>
                </c:pt>
                <c:pt idx="3">
                  <c:v>40.200000000000003</c:v>
                </c:pt>
                <c:pt idx="4">
                  <c:v>29.2</c:v>
                </c:pt>
                <c:pt idx="5">
                  <c:v>74.599999999999994</c:v>
                </c:pt>
                <c:pt idx="6">
                  <c:v>65.8</c:v>
                </c:pt>
                <c:pt idx="7">
                  <c:v>72.599999999999994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A-4437-8573-6B6C102009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190470128"/>
        <c:axId val="1190457232"/>
      </c:barChart>
      <c:catAx>
        <c:axId val="11904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457232"/>
        <c:crosses val="autoZero"/>
        <c:auto val="1"/>
        <c:lblAlgn val="ctr"/>
        <c:lblOffset val="100"/>
        <c:noMultiLvlLbl val="0"/>
      </c:catAx>
      <c:valAx>
        <c:axId val="119045723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47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Possibilità percepita di arricchirsi giocando d'azzardo, %</a:t>
            </a:r>
          </a:p>
        </c:rich>
      </c:tx>
      <c:layout>
        <c:manualLayout>
          <c:xMode val="edge"/>
          <c:yMode val="edge"/>
          <c:x val="0.13270141936553609"/>
          <c:y val="1.66228538848525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93C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D-422E-A307-F91557B9D6D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D-422E-A307-F91557B9D6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8D-422E-A307-F91557B9D6D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8D-422E-A307-F91557B9D6D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8D-422E-A307-F91557B9D6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GAP!$A$38:$A$41</c:f>
              <c:strCache>
                <c:ptCount val="4"/>
                <c:pt idx="0">
                  <c:v>No, è impossibile</c:v>
                </c:pt>
                <c:pt idx="1">
                  <c:v>Sì, è raro, ma è possibile che qualcuno molto bravo ci riesca</c:v>
                </c:pt>
                <c:pt idx="2">
                  <c:v>Sì, è raro, ma è possibile che qualcuno molto fortunato ci riesca</c:v>
                </c:pt>
                <c:pt idx="3">
                  <c:v>Sì, entrambe le precedenti</c:v>
                </c:pt>
              </c:strCache>
            </c:strRef>
          </c:cat>
          <c:val>
            <c:numRef>
              <c:f>GAP!$B$38:$B$41</c:f>
              <c:numCache>
                <c:formatCode>General</c:formatCode>
                <c:ptCount val="4"/>
                <c:pt idx="0">
                  <c:v>8.6</c:v>
                </c:pt>
                <c:pt idx="1">
                  <c:v>29.5</c:v>
                </c:pt>
                <c:pt idx="2">
                  <c:v>43.4</c:v>
                </c:pt>
                <c:pt idx="3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8D-422E-A307-F91557B9D6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41032019185925"/>
          <c:y val="0.19799002681343666"/>
          <c:w val="0.38636194292219417"/>
          <c:h val="0.80200997318656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>
                <a:effectLst/>
              </a:rPr>
              <a:t>Possibilità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percepita</a:t>
            </a:r>
            <a:r>
              <a:rPr lang="en-US" sz="1800" b="1" i="0" baseline="0" dirty="0">
                <a:effectLst/>
              </a:rPr>
              <a:t> di </a:t>
            </a:r>
            <a:r>
              <a:rPr lang="en-US" sz="1800" b="1" i="0" baseline="0" dirty="0" err="1">
                <a:effectLst/>
              </a:rPr>
              <a:t>danneggiarsi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economicamente</a:t>
            </a:r>
            <a:r>
              <a:rPr lang="en-US" sz="1800" b="1" i="0" baseline="0" dirty="0">
                <a:effectLst/>
              </a:rPr>
              <a:t> "molto" o "</a:t>
            </a:r>
            <a:r>
              <a:rPr lang="en-US" sz="1800" b="1" i="0" baseline="0" dirty="0" err="1">
                <a:effectLst/>
              </a:rPr>
              <a:t>moltissimo</a:t>
            </a:r>
            <a:r>
              <a:rPr lang="en-US" sz="1800" b="1" i="0" baseline="0" dirty="0">
                <a:effectLst/>
              </a:rPr>
              <a:t>" </a:t>
            </a:r>
            <a:r>
              <a:rPr lang="en-US" sz="1800" b="1" i="0" baseline="0" dirty="0" err="1">
                <a:effectLst/>
              </a:rPr>
              <a:t>giocando</a:t>
            </a:r>
            <a:r>
              <a:rPr lang="en-US" sz="1800" b="1" i="0" baseline="0" dirty="0">
                <a:effectLst/>
              </a:rPr>
              <a:t>, % per </a:t>
            </a:r>
            <a:r>
              <a:rPr lang="en-US" sz="1800" b="1" i="0" baseline="0" dirty="0" err="1">
                <a:effectLst/>
              </a:rPr>
              <a:t>ambito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Ambiti!$A$187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Ambiti!$B$186:$I$186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Scommesse sportive</c:v>
                </c:pt>
                <c:pt idx="3">
                  <c:v>Scommesse su altri eventi</c:v>
                </c:pt>
                <c:pt idx="4">
                  <c:v>Bingo</c:v>
                </c:pt>
                <c:pt idx="5">
                  <c:v>Slot machines</c:v>
                </c:pt>
                <c:pt idx="6">
                  <c:v>Poker e giochi con le carte</c:v>
                </c:pt>
                <c:pt idx="7">
                  <c:v>Giochi di casinò virtuali (roulette, dadi)</c:v>
                </c:pt>
              </c:strCache>
            </c:strRef>
          </c:cat>
          <c:val>
            <c:numRef>
              <c:f>Ambiti!$B$187:$I$187</c:f>
              <c:numCache>
                <c:formatCode>General</c:formatCode>
                <c:ptCount val="8"/>
                <c:pt idx="0">
                  <c:v>24.5</c:v>
                </c:pt>
                <c:pt idx="1">
                  <c:v>25.599999999999998</c:v>
                </c:pt>
                <c:pt idx="2">
                  <c:v>35.599999999999994</c:v>
                </c:pt>
                <c:pt idx="3">
                  <c:v>36.9</c:v>
                </c:pt>
                <c:pt idx="4">
                  <c:v>28.3</c:v>
                </c:pt>
                <c:pt idx="5">
                  <c:v>74.199999999999989</c:v>
                </c:pt>
                <c:pt idx="6">
                  <c:v>68.5</c:v>
                </c:pt>
                <c:pt idx="7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E-474C-B323-03979B3295C3}"/>
            </c:ext>
          </c:extLst>
        </c:ser>
        <c:ser>
          <c:idx val="1"/>
          <c:order val="1"/>
          <c:tx>
            <c:strRef>
              <c:f>Ambiti!$A$188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260096388757015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E-474C-B323-03979B329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Ambiti!$B$186:$I$186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Scommesse sportive</c:v>
                </c:pt>
                <c:pt idx="3">
                  <c:v>Scommesse su altri eventi</c:v>
                </c:pt>
                <c:pt idx="4">
                  <c:v>Bingo</c:v>
                </c:pt>
                <c:pt idx="5">
                  <c:v>Slot machines</c:v>
                </c:pt>
                <c:pt idx="6">
                  <c:v>Poker e giochi con le carte</c:v>
                </c:pt>
                <c:pt idx="7">
                  <c:v>Giochi di casinò virtuali (roulette, dadi)</c:v>
                </c:pt>
              </c:strCache>
            </c:strRef>
          </c:cat>
          <c:val>
            <c:numRef>
              <c:f>Ambiti!$B$188:$I$188</c:f>
              <c:numCache>
                <c:formatCode>General</c:formatCode>
                <c:ptCount val="8"/>
                <c:pt idx="0">
                  <c:v>27.6</c:v>
                </c:pt>
                <c:pt idx="1">
                  <c:v>31.299999999999997</c:v>
                </c:pt>
                <c:pt idx="2">
                  <c:v>32.4</c:v>
                </c:pt>
                <c:pt idx="3">
                  <c:v>36.6</c:v>
                </c:pt>
                <c:pt idx="4">
                  <c:v>27</c:v>
                </c:pt>
                <c:pt idx="5">
                  <c:v>71.5</c:v>
                </c:pt>
                <c:pt idx="6">
                  <c:v>61.5</c:v>
                </c:pt>
                <c:pt idx="7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E-474C-B323-03979B3295C3}"/>
            </c:ext>
          </c:extLst>
        </c:ser>
        <c:ser>
          <c:idx val="2"/>
          <c:order val="2"/>
          <c:tx>
            <c:strRef>
              <c:f>Ambiti!$A$189</c:f>
              <c:strCache>
                <c:ptCount val="1"/>
                <c:pt idx="0">
                  <c:v>RomanoDL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Ambiti!$B$186:$I$186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Scommesse sportive</c:v>
                </c:pt>
                <c:pt idx="3">
                  <c:v>Scommesse su altri eventi</c:v>
                </c:pt>
                <c:pt idx="4">
                  <c:v>Bingo</c:v>
                </c:pt>
                <c:pt idx="5">
                  <c:v>Slot machines</c:v>
                </c:pt>
                <c:pt idx="6">
                  <c:v>Poker e giochi con le carte</c:v>
                </c:pt>
                <c:pt idx="7">
                  <c:v>Giochi di casinò virtuali (roulette, dadi)</c:v>
                </c:pt>
              </c:strCache>
            </c:strRef>
          </c:cat>
          <c:val>
            <c:numRef>
              <c:f>Ambiti!$B$189:$I$189</c:f>
              <c:numCache>
                <c:formatCode>General</c:formatCode>
                <c:ptCount val="8"/>
                <c:pt idx="0">
                  <c:v>28.5</c:v>
                </c:pt>
                <c:pt idx="1">
                  <c:v>30.700000000000003</c:v>
                </c:pt>
                <c:pt idx="2">
                  <c:v>38.400000000000006</c:v>
                </c:pt>
                <c:pt idx="3">
                  <c:v>42.5</c:v>
                </c:pt>
                <c:pt idx="4">
                  <c:v>29.5</c:v>
                </c:pt>
                <c:pt idx="5">
                  <c:v>72.7</c:v>
                </c:pt>
                <c:pt idx="6">
                  <c:v>66.199999999999989</c:v>
                </c:pt>
                <c:pt idx="7">
                  <c:v>72.800000000000011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FE-474C-B323-03979B3295C3}"/>
            </c:ext>
          </c:extLst>
        </c:ser>
        <c:ser>
          <c:idx val="3"/>
          <c:order val="3"/>
          <c:tx>
            <c:strRef>
              <c:f>Ambiti!$A$190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Ambiti!$B$186:$I$186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Scommesse sportive</c:v>
                </c:pt>
                <c:pt idx="3">
                  <c:v>Scommesse su altri eventi</c:v>
                </c:pt>
                <c:pt idx="4">
                  <c:v>Bingo</c:v>
                </c:pt>
                <c:pt idx="5">
                  <c:v>Slot machines</c:v>
                </c:pt>
                <c:pt idx="6">
                  <c:v>Poker e giochi con le carte</c:v>
                </c:pt>
                <c:pt idx="7">
                  <c:v>Giochi di casinò virtuali (roulette, dadi)</c:v>
                </c:pt>
              </c:strCache>
            </c:strRef>
          </c:cat>
          <c:val>
            <c:numRef>
              <c:f>Ambiti!$B$190:$I$190</c:f>
              <c:numCache>
                <c:formatCode>General</c:formatCode>
                <c:ptCount val="8"/>
                <c:pt idx="0">
                  <c:v>27</c:v>
                </c:pt>
                <c:pt idx="1">
                  <c:v>29.9</c:v>
                </c:pt>
                <c:pt idx="2">
                  <c:v>37.400000000000006</c:v>
                </c:pt>
                <c:pt idx="3">
                  <c:v>40.400000000000006</c:v>
                </c:pt>
                <c:pt idx="4">
                  <c:v>29.9</c:v>
                </c:pt>
                <c:pt idx="5">
                  <c:v>76.099999999999994</c:v>
                </c:pt>
                <c:pt idx="6">
                  <c:v>65.8</c:v>
                </c:pt>
                <c:pt idx="7">
                  <c:v>73.199999999999989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FE-474C-B323-03979B3295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964811343"/>
        <c:axId val="1964806767"/>
      </c:barChart>
      <c:catAx>
        <c:axId val="196481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806767"/>
        <c:crosses val="autoZero"/>
        <c:auto val="1"/>
        <c:lblAlgn val="ctr"/>
        <c:lblOffset val="100"/>
        <c:noMultiLvlLbl val="0"/>
      </c:catAx>
      <c:valAx>
        <c:axId val="1964806767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81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Possibilità percepita di arricchirsi giocando d'azzardo, % per ambito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Ambiti!$A$172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Ambiti!$B$171:$E$171</c:f>
              <c:strCache>
                <c:ptCount val="4"/>
                <c:pt idx="0">
                  <c:v>No, è impossibile</c:v>
                </c:pt>
                <c:pt idx="1">
                  <c:v>Sì, è raro, ma è possibile che qualcuno molto bravo ci riesca</c:v>
                </c:pt>
                <c:pt idx="2">
                  <c:v>Sì, è raro, ma è possibile che qualcuno molto fortunato ci riesca</c:v>
                </c:pt>
                <c:pt idx="3">
                  <c:v>Sì, entrambe le precedenti</c:v>
                </c:pt>
              </c:strCache>
            </c:strRef>
          </c:cat>
          <c:val>
            <c:numRef>
              <c:f>Ambiti!$B$172:$E$172</c:f>
              <c:numCache>
                <c:formatCode>0.0%</c:formatCode>
                <c:ptCount val="4"/>
                <c:pt idx="0">
                  <c:v>9.5000000000000001E-2</c:v>
                </c:pt>
                <c:pt idx="1">
                  <c:v>0.32400000000000001</c:v>
                </c:pt>
                <c:pt idx="2">
                  <c:v>0.41799999999999998</c:v>
                </c:pt>
                <c:pt idx="3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C-447A-BBE1-E45008D079C6}"/>
            </c:ext>
          </c:extLst>
        </c:ser>
        <c:ser>
          <c:idx val="1"/>
          <c:order val="1"/>
          <c:tx>
            <c:strRef>
              <c:f>Ambiti!$A$173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Ambiti!$B$171:$E$171</c:f>
              <c:strCache>
                <c:ptCount val="4"/>
                <c:pt idx="0">
                  <c:v>No, è impossibile</c:v>
                </c:pt>
                <c:pt idx="1">
                  <c:v>Sì, è raro, ma è possibile che qualcuno molto bravo ci riesca</c:v>
                </c:pt>
                <c:pt idx="2">
                  <c:v>Sì, è raro, ma è possibile che qualcuno molto fortunato ci riesca</c:v>
                </c:pt>
                <c:pt idx="3">
                  <c:v>Sì, entrambe le precedenti</c:v>
                </c:pt>
              </c:strCache>
            </c:strRef>
          </c:cat>
          <c:val>
            <c:numRef>
              <c:f>Ambiti!$B$173:$E$173</c:f>
              <c:numCache>
                <c:formatCode>0.0%</c:formatCode>
                <c:ptCount val="4"/>
                <c:pt idx="0">
                  <c:v>7.3999999999999996E-2</c:v>
                </c:pt>
                <c:pt idx="1">
                  <c:v>0.33900000000000002</c:v>
                </c:pt>
                <c:pt idx="2">
                  <c:v>0.40500000000000003</c:v>
                </c:pt>
                <c:pt idx="3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5C-447A-BBE1-E45008D079C6}"/>
            </c:ext>
          </c:extLst>
        </c:ser>
        <c:ser>
          <c:idx val="2"/>
          <c:order val="2"/>
          <c:tx>
            <c:strRef>
              <c:f>Ambiti!$A$174</c:f>
              <c:strCache>
                <c:ptCount val="1"/>
                <c:pt idx="0">
                  <c:v>RomanoDL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Ambiti!$B$171:$E$171</c:f>
              <c:strCache>
                <c:ptCount val="4"/>
                <c:pt idx="0">
                  <c:v>No, è impossibile</c:v>
                </c:pt>
                <c:pt idx="1">
                  <c:v>Sì, è raro, ma è possibile che qualcuno molto bravo ci riesca</c:v>
                </c:pt>
                <c:pt idx="2">
                  <c:v>Sì, è raro, ma è possibile che qualcuno molto fortunato ci riesca</c:v>
                </c:pt>
                <c:pt idx="3">
                  <c:v>Sì, entrambe le precedenti</c:v>
                </c:pt>
              </c:strCache>
            </c:strRef>
          </c:cat>
          <c:val>
            <c:numRef>
              <c:f>Ambiti!$B$174:$E$174</c:f>
              <c:numCache>
                <c:formatCode>0.0%</c:formatCode>
                <c:ptCount val="4"/>
                <c:pt idx="0">
                  <c:v>9.7000000000000003E-2</c:v>
                </c:pt>
                <c:pt idx="1">
                  <c:v>0.25</c:v>
                </c:pt>
                <c:pt idx="2">
                  <c:v>0.45300000000000001</c:v>
                </c:pt>
                <c:pt idx="3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5C-447A-BBE1-E45008D079C6}"/>
            </c:ext>
          </c:extLst>
        </c:ser>
        <c:ser>
          <c:idx val="3"/>
          <c:order val="3"/>
          <c:tx>
            <c:strRef>
              <c:f>Ambiti!$A$175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Ambiti!$B$171:$E$171</c:f>
              <c:strCache>
                <c:ptCount val="4"/>
                <c:pt idx="0">
                  <c:v>No, è impossibile</c:v>
                </c:pt>
                <c:pt idx="1">
                  <c:v>Sì, è raro, ma è possibile che qualcuno molto bravo ci riesca</c:v>
                </c:pt>
                <c:pt idx="2">
                  <c:v>Sì, è raro, ma è possibile che qualcuno molto fortunato ci riesca</c:v>
                </c:pt>
                <c:pt idx="3">
                  <c:v>Sì, entrambe le precedenti</c:v>
                </c:pt>
              </c:strCache>
            </c:strRef>
          </c:cat>
          <c:val>
            <c:numRef>
              <c:f>Ambiti!$B$175:$E$175</c:f>
              <c:numCache>
                <c:formatCode>0.0%</c:formatCode>
                <c:ptCount val="4"/>
                <c:pt idx="0">
                  <c:v>8.1000000000000003E-2</c:v>
                </c:pt>
                <c:pt idx="1">
                  <c:v>0.30199999999999999</c:v>
                </c:pt>
                <c:pt idx="2">
                  <c:v>0.435</c:v>
                </c:pt>
                <c:pt idx="3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5C-447A-BBE1-E45008D079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3364271"/>
        <c:axId val="1703368847"/>
      </c:barChart>
      <c:catAx>
        <c:axId val="17033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368847"/>
        <c:crosses val="autoZero"/>
        <c:auto val="1"/>
        <c:lblAlgn val="ctr"/>
        <c:lblOffset val="100"/>
        <c:noMultiLvlLbl val="0"/>
      </c:catAx>
      <c:valAx>
        <c:axId val="1703368847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3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Convinzione che anche l’abilità del giocatore conti per vincere nel gioco d’azzardo, %</a:t>
            </a:r>
            <a:r>
              <a:rPr lang="it-IT" sz="1600" b="1" baseline="0" dirty="0"/>
              <a:t> per tipo di gioco</a:t>
            </a:r>
            <a:endParaRPr lang="it-IT" sz="1600" b="1" dirty="0"/>
          </a:p>
        </c:rich>
      </c:tx>
      <c:layout>
        <c:manualLayout>
          <c:xMode val="edge"/>
          <c:yMode val="edge"/>
          <c:x val="0.14498152092153802"/>
          <c:y val="1.3419732459141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GAP!$B$79</c:f>
              <c:strCache>
                <c:ptCount val="1"/>
                <c:pt idx="0">
                  <c:v>RTG2021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GAP!$A$80:$A$87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Slot machines</c:v>
                </c:pt>
                <c:pt idx="3">
                  <c:v>Bingo</c:v>
                </c:pt>
                <c:pt idx="4">
                  <c:v>Giochi di casinò virtuali (roulette, dadi)</c:v>
                </c:pt>
                <c:pt idx="5">
                  <c:v>Scommesse su altri eventi</c:v>
                </c:pt>
                <c:pt idx="6">
                  <c:v>Scommesse sportive</c:v>
                </c:pt>
                <c:pt idx="7">
                  <c:v>Poker e giochi con le carte</c:v>
                </c:pt>
              </c:strCache>
            </c:strRef>
          </c:cat>
          <c:val>
            <c:numRef>
              <c:f>GAP!$B$80:$B$87</c:f>
              <c:numCache>
                <c:formatCode>General</c:formatCode>
                <c:ptCount val="8"/>
                <c:pt idx="0">
                  <c:v>3</c:v>
                </c:pt>
                <c:pt idx="1">
                  <c:v>3.8</c:v>
                </c:pt>
                <c:pt idx="2">
                  <c:v>10.5</c:v>
                </c:pt>
                <c:pt idx="3">
                  <c:v>12</c:v>
                </c:pt>
                <c:pt idx="4">
                  <c:v>30.6</c:v>
                </c:pt>
                <c:pt idx="5">
                  <c:v>35.5</c:v>
                </c:pt>
                <c:pt idx="6">
                  <c:v>47.9</c:v>
                </c:pt>
                <c:pt idx="7">
                  <c:v>80.900000000000006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2-4C49-8B1C-D2B43DA8FA3C}"/>
            </c:ext>
          </c:extLst>
        </c:ser>
        <c:ser>
          <c:idx val="1"/>
          <c:order val="1"/>
          <c:tx>
            <c:strRef>
              <c:f>GAP!$C$79</c:f>
              <c:strCache>
                <c:ptCount val="1"/>
                <c:pt idx="0">
                  <c:v>ESPAD2020 (Italia)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GAP!$A$80:$A$87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Slot machines</c:v>
                </c:pt>
                <c:pt idx="3">
                  <c:v>Bingo</c:v>
                </c:pt>
                <c:pt idx="4">
                  <c:v>Giochi di casinò virtuali (roulette, dadi)</c:v>
                </c:pt>
                <c:pt idx="5">
                  <c:v>Scommesse su altri eventi</c:v>
                </c:pt>
                <c:pt idx="6">
                  <c:v>Scommesse sportive</c:v>
                </c:pt>
                <c:pt idx="7">
                  <c:v>Poker e giochi con le carte</c:v>
                </c:pt>
              </c:strCache>
            </c:strRef>
          </c:cat>
          <c:val>
            <c:numRef>
              <c:f>GAP!$C$80:$C$87</c:f>
              <c:numCache>
                <c:formatCode>General</c:formatCode>
                <c:ptCount val="8"/>
                <c:pt idx="0">
                  <c:v>7.5</c:v>
                </c:pt>
                <c:pt idx="1">
                  <c:v>5.4</c:v>
                </c:pt>
                <c:pt idx="2">
                  <c:v>12.6</c:v>
                </c:pt>
                <c:pt idx="3">
                  <c:v>13.9</c:v>
                </c:pt>
                <c:pt idx="4">
                  <c:v>30.6</c:v>
                </c:pt>
                <c:pt idx="5">
                  <c:v>29.4</c:v>
                </c:pt>
                <c:pt idx="6">
                  <c:v>45.6</c:v>
                </c:pt>
                <c:pt idx="7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2-4C49-8B1C-D2B43DA8FA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190475952"/>
        <c:axId val="1190471792"/>
      </c:barChart>
      <c:catAx>
        <c:axId val="119047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471792"/>
        <c:crosses val="autoZero"/>
        <c:auto val="1"/>
        <c:lblAlgn val="ctr"/>
        <c:lblOffset val="100"/>
        <c:noMultiLvlLbl val="0"/>
      </c:catAx>
      <c:valAx>
        <c:axId val="119047179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47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04987698972274"/>
          <c:y val="0.15559454016630658"/>
          <c:w val="0.39790012363444638"/>
          <c:h val="5.497918245966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baseline="0" dirty="0">
                <a:effectLst/>
              </a:rPr>
              <a:t>Convinzione che anche l’abilità del giocatore conti per vincere nel gioco d’azzardo, % per tipo di gioco, per ambito</a:t>
            </a:r>
            <a:endParaRPr lang="it-IT" sz="1600" dirty="0">
              <a:effectLst/>
            </a:endParaRPr>
          </a:p>
        </c:rich>
      </c:tx>
      <c:layout>
        <c:manualLayout>
          <c:xMode val="edge"/>
          <c:yMode val="edge"/>
          <c:x val="0.10753820636485924"/>
          <c:y val="1.6742237435247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Ambiti!$A$180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Ambiti!$B$179:$I$179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Slot machines</c:v>
                </c:pt>
                <c:pt idx="3">
                  <c:v>Bingo</c:v>
                </c:pt>
                <c:pt idx="4">
                  <c:v>Giochi di casinò virtuali (roulette, dadi)</c:v>
                </c:pt>
                <c:pt idx="5">
                  <c:v>Scommesse su altri eventi</c:v>
                </c:pt>
                <c:pt idx="6">
                  <c:v>Scommesse sportive</c:v>
                </c:pt>
                <c:pt idx="7">
                  <c:v>Poker e giochi con le carte</c:v>
                </c:pt>
              </c:strCache>
            </c:strRef>
          </c:cat>
          <c:val>
            <c:numRef>
              <c:f>Ambiti!$B$180:$I$180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</c:v>
                </c:pt>
                <c:pt idx="2">
                  <c:v>10.199999999999999</c:v>
                </c:pt>
                <c:pt idx="3">
                  <c:v>14.1</c:v>
                </c:pt>
                <c:pt idx="4">
                  <c:v>30.8</c:v>
                </c:pt>
                <c:pt idx="5">
                  <c:v>35.4</c:v>
                </c:pt>
                <c:pt idx="6">
                  <c:v>50.2</c:v>
                </c:pt>
                <c:pt idx="7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D-4372-9B81-FD68BCB88FF9}"/>
            </c:ext>
          </c:extLst>
        </c:ser>
        <c:ser>
          <c:idx val="1"/>
          <c:order val="1"/>
          <c:tx>
            <c:strRef>
              <c:f>Ambiti!$A$181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Ambiti!$B$179:$I$179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Slot machines</c:v>
                </c:pt>
                <c:pt idx="3">
                  <c:v>Bingo</c:v>
                </c:pt>
                <c:pt idx="4">
                  <c:v>Giochi di casinò virtuali (roulette, dadi)</c:v>
                </c:pt>
                <c:pt idx="5">
                  <c:v>Scommesse su altri eventi</c:v>
                </c:pt>
                <c:pt idx="6">
                  <c:v>Scommesse sportive</c:v>
                </c:pt>
                <c:pt idx="7">
                  <c:v>Poker e giochi con le carte</c:v>
                </c:pt>
              </c:strCache>
            </c:strRef>
          </c:cat>
          <c:val>
            <c:numRef>
              <c:f>Ambiti!$B$181:$I$181</c:f>
              <c:numCache>
                <c:formatCode>General</c:formatCode>
                <c:ptCount val="8"/>
                <c:pt idx="0">
                  <c:v>2.1</c:v>
                </c:pt>
                <c:pt idx="1">
                  <c:v>3.6</c:v>
                </c:pt>
                <c:pt idx="2">
                  <c:v>11.1</c:v>
                </c:pt>
                <c:pt idx="3">
                  <c:v>10.8</c:v>
                </c:pt>
                <c:pt idx="4">
                  <c:v>32.299999999999997</c:v>
                </c:pt>
                <c:pt idx="5">
                  <c:v>37.4</c:v>
                </c:pt>
                <c:pt idx="6">
                  <c:v>59</c:v>
                </c:pt>
                <c:pt idx="7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D-4372-9B81-FD68BCB88FF9}"/>
            </c:ext>
          </c:extLst>
        </c:ser>
        <c:ser>
          <c:idx val="2"/>
          <c:order val="2"/>
          <c:tx>
            <c:strRef>
              <c:f>Ambiti!$A$182</c:f>
              <c:strCache>
                <c:ptCount val="1"/>
                <c:pt idx="0">
                  <c:v>RomanoDL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Ambiti!$B$179:$I$179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Slot machines</c:v>
                </c:pt>
                <c:pt idx="3">
                  <c:v>Bingo</c:v>
                </c:pt>
                <c:pt idx="4">
                  <c:v>Giochi di casinò virtuali (roulette, dadi)</c:v>
                </c:pt>
                <c:pt idx="5">
                  <c:v>Scommesse su altri eventi</c:v>
                </c:pt>
                <c:pt idx="6">
                  <c:v>Scommesse sportive</c:v>
                </c:pt>
                <c:pt idx="7">
                  <c:v>Poker e giochi con le carte</c:v>
                </c:pt>
              </c:strCache>
            </c:strRef>
          </c:cat>
          <c:val>
            <c:numRef>
              <c:f>Ambiti!$B$182:$I$182</c:f>
              <c:numCache>
                <c:formatCode>General</c:formatCode>
                <c:ptCount val="8"/>
                <c:pt idx="0">
                  <c:v>3.5</c:v>
                </c:pt>
                <c:pt idx="1">
                  <c:v>4.2</c:v>
                </c:pt>
                <c:pt idx="2">
                  <c:v>12.6</c:v>
                </c:pt>
                <c:pt idx="3">
                  <c:v>13.7</c:v>
                </c:pt>
                <c:pt idx="4">
                  <c:v>32.700000000000003</c:v>
                </c:pt>
                <c:pt idx="5">
                  <c:v>33.6</c:v>
                </c:pt>
                <c:pt idx="6">
                  <c:v>48.2</c:v>
                </c:pt>
                <c:pt idx="7">
                  <c:v>79.8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8D-4372-9B81-FD68BCB88FF9}"/>
            </c:ext>
          </c:extLst>
        </c:ser>
        <c:ser>
          <c:idx val="3"/>
          <c:order val="3"/>
          <c:tx>
            <c:strRef>
              <c:f>Ambiti!$A$183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Ambiti!$B$179:$I$179</c:f>
              <c:strCache>
                <c:ptCount val="8"/>
                <c:pt idx="0">
                  <c:v>Gratta e vinci</c:v>
                </c:pt>
                <c:pt idx="1">
                  <c:v>Lotto e superenalotto</c:v>
                </c:pt>
                <c:pt idx="2">
                  <c:v>Slot machines</c:v>
                </c:pt>
                <c:pt idx="3">
                  <c:v>Bingo</c:v>
                </c:pt>
                <c:pt idx="4">
                  <c:v>Giochi di casinò virtuali (roulette, dadi)</c:v>
                </c:pt>
                <c:pt idx="5">
                  <c:v>Scommesse su altri eventi</c:v>
                </c:pt>
                <c:pt idx="6">
                  <c:v>Scommesse sportive</c:v>
                </c:pt>
                <c:pt idx="7">
                  <c:v>Poker e giochi con le carte</c:v>
                </c:pt>
              </c:strCache>
            </c:strRef>
          </c:cat>
          <c:val>
            <c:numRef>
              <c:f>Ambiti!$B$183:$I$183</c:f>
              <c:numCache>
                <c:formatCode>General</c:formatCode>
                <c:ptCount val="8"/>
                <c:pt idx="0">
                  <c:v>3.1</c:v>
                </c:pt>
                <c:pt idx="1">
                  <c:v>3.9</c:v>
                </c:pt>
                <c:pt idx="2">
                  <c:v>9.6</c:v>
                </c:pt>
                <c:pt idx="3">
                  <c:v>11.1</c:v>
                </c:pt>
                <c:pt idx="4">
                  <c:v>29.2</c:v>
                </c:pt>
                <c:pt idx="5">
                  <c:v>36.1</c:v>
                </c:pt>
                <c:pt idx="6">
                  <c:v>45</c:v>
                </c:pt>
                <c:pt idx="7">
                  <c:v>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8D-4372-9B81-FD68BCB88F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972007167"/>
        <c:axId val="1972005087"/>
      </c:barChart>
      <c:catAx>
        <c:axId val="197200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005087"/>
        <c:crosses val="autoZero"/>
        <c:auto val="1"/>
        <c:lblAlgn val="ctr"/>
        <c:lblOffset val="100"/>
        <c:noMultiLvlLbl val="0"/>
      </c:catAx>
      <c:valAx>
        <c:axId val="1972005087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00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baseline="0" dirty="0">
                <a:effectLst/>
              </a:rPr>
              <a:t>Frequenza di accordo con le seguenti affermazioni sugli insegnanti – Isola Bergamasca, %</a:t>
            </a:r>
            <a:endParaRPr lang="it-IT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865952100009212E-2"/>
          <c:y val="0.18011607115603326"/>
          <c:w val="0.88461345110729406"/>
          <c:h val="0.45579223059574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'Scuola e amici'!$B$95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amici'!$A$96:$A$99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amici'!$B$96:$B$99</c:f>
              <c:numCache>
                <c:formatCode>0.0%</c:formatCode>
                <c:ptCount val="4"/>
                <c:pt idx="0">
                  <c:v>4.3999999999999997E-2</c:v>
                </c:pt>
                <c:pt idx="1">
                  <c:v>0.104</c:v>
                </c:pt>
                <c:pt idx="2">
                  <c:v>6.5000000000000002E-2</c:v>
                </c:pt>
                <c:pt idx="3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2-4D3D-AD6B-5280B572E420}"/>
            </c:ext>
          </c:extLst>
        </c:ser>
        <c:ser>
          <c:idx val="1"/>
          <c:order val="1"/>
          <c:tx>
            <c:strRef>
              <c:f>'Scuola e amici'!$C$95</c:f>
              <c:strCache>
                <c:ptCount val="1"/>
                <c:pt idx="0">
                  <c:v>D'accordo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amici'!$A$96:$A$99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amici'!$C$96:$C$99</c:f>
              <c:numCache>
                <c:formatCode>0.0%</c:formatCode>
                <c:ptCount val="4"/>
                <c:pt idx="0">
                  <c:v>0.36099999999999999</c:v>
                </c:pt>
                <c:pt idx="1">
                  <c:v>0.47899999999999998</c:v>
                </c:pt>
                <c:pt idx="2">
                  <c:v>0.29599999999999999</c:v>
                </c:pt>
                <c:pt idx="3">
                  <c:v>0.41099999999999998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2-4D3D-AD6B-5280B572E420}"/>
            </c:ext>
          </c:extLst>
        </c:ser>
        <c:ser>
          <c:idx val="2"/>
          <c:order val="2"/>
          <c:tx>
            <c:strRef>
              <c:f>'Scuola e amici'!$D$95</c:f>
              <c:strCache>
                <c:ptCount val="1"/>
                <c:pt idx="0">
                  <c:v>Né d'accordo né in disaccordo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amici'!$A$96:$A$99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amici'!$D$96:$D$99</c:f>
              <c:numCache>
                <c:formatCode>0.0%</c:formatCode>
                <c:ptCount val="4"/>
                <c:pt idx="0">
                  <c:v>0.35199999999999998</c:v>
                </c:pt>
                <c:pt idx="1">
                  <c:v>0.28399999999999997</c:v>
                </c:pt>
                <c:pt idx="2">
                  <c:v>0.37</c:v>
                </c:pt>
                <c:pt idx="3">
                  <c:v>0.32800000000000001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2-4D3D-AD6B-5280B572E420}"/>
            </c:ext>
          </c:extLst>
        </c:ser>
        <c:ser>
          <c:idx val="3"/>
          <c:order val="3"/>
          <c:tx>
            <c:strRef>
              <c:f>'Scuola e amici'!$E$95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amici'!$A$96:$A$99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amici'!$E$96:$E$99</c:f>
              <c:numCache>
                <c:formatCode>0.0%</c:formatCode>
                <c:ptCount val="4"/>
                <c:pt idx="0">
                  <c:v>0.17499999999999999</c:v>
                </c:pt>
                <c:pt idx="1">
                  <c:v>0.112</c:v>
                </c:pt>
                <c:pt idx="2">
                  <c:v>0.16300000000000001</c:v>
                </c:pt>
                <c:pt idx="3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D2-4D3D-AD6B-5280B572E420}"/>
            </c:ext>
          </c:extLst>
        </c:ser>
        <c:ser>
          <c:idx val="4"/>
          <c:order val="4"/>
          <c:tx>
            <c:strRef>
              <c:f>'Scuola e amici'!$F$95</c:f>
              <c:strCache>
                <c:ptCount val="1"/>
                <c:pt idx="0">
                  <c:v>Molto in disaccordo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amici'!$A$96:$A$99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amici'!$F$96:$F$99</c:f>
              <c:numCache>
                <c:formatCode>0.0%</c:formatCode>
                <c:ptCount val="4"/>
                <c:pt idx="0">
                  <c:v>6.8000000000000005E-2</c:v>
                </c:pt>
                <c:pt idx="1">
                  <c:v>2.1000000000000001E-2</c:v>
                </c:pt>
                <c:pt idx="2">
                  <c:v>0.107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D2-4D3D-AD6B-5280B572E4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56428800"/>
        <c:axId val="1056429216"/>
      </c:barChart>
      <c:catAx>
        <c:axId val="105642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429216"/>
        <c:crosses val="autoZero"/>
        <c:auto val="1"/>
        <c:lblAlgn val="ctr"/>
        <c:lblOffset val="100"/>
        <c:noMultiLvlLbl val="0"/>
      </c:catAx>
      <c:valAx>
        <c:axId val="10564292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42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Istituto frequentato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770998856420782E-2"/>
          <c:y val="0.11607435061032573"/>
          <c:w val="0.92900388715437499"/>
          <c:h val="0.607073280740316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894-4608-A71E-F1BF7311B23A}"/>
              </c:ext>
            </c:extLst>
          </c:dPt>
          <c:dPt>
            <c:idx val="1"/>
            <c:invertIfNegative val="0"/>
            <c:bubble3D val="0"/>
            <c:spPr>
              <a:solidFill>
                <a:srgbClr val="F7AC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94-4608-A71E-F1BF7311B23A}"/>
              </c:ext>
            </c:extLst>
          </c:dPt>
          <c:dPt>
            <c:idx val="2"/>
            <c:invertIfNegative val="0"/>
            <c:bubble3D val="0"/>
            <c:spPr>
              <a:solidFill>
                <a:srgbClr val="F8AC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894-4608-A71E-F1BF7311B2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894-4608-A71E-F1BF7311B23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94-4608-A71E-F1BF7311B23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94-4608-A71E-F1BF7311B23A}"/>
              </c:ext>
            </c:extLst>
          </c:dPt>
          <c:cat>
            <c:strRef>
              <c:f>Campione!$A$33:$A$44</c:f>
              <c:strCache>
                <c:ptCount val="12"/>
                <c:pt idx="0">
                  <c:v>Einaudi</c:v>
                </c:pt>
                <c:pt idx="1">
                  <c:v>Betty ambiveri</c:v>
                </c:pt>
                <c:pt idx="2">
                  <c:v>Maironi da Ponte</c:v>
                </c:pt>
                <c:pt idx="3">
                  <c:v>Rubini</c:v>
                </c:pt>
                <c:pt idx="4">
                  <c:v>Don Milani</c:v>
                </c:pt>
                <c:pt idx="5">
                  <c:v>ENAIP</c:v>
                </c:pt>
                <c:pt idx="6">
                  <c:v>Zenale</c:v>
                </c:pt>
                <c:pt idx="7">
                  <c:v>Cantoni</c:v>
                </c:pt>
                <c:pt idx="8">
                  <c:v>Oberdan</c:v>
                </c:pt>
                <c:pt idx="9">
                  <c:v>Istituto Facchetti</c:v>
                </c:pt>
                <c:pt idx="10">
                  <c:v>Simone Weil</c:v>
                </c:pt>
                <c:pt idx="11">
                  <c:v>Galilei</c:v>
                </c:pt>
              </c:strCache>
            </c:strRef>
          </c:cat>
          <c:val>
            <c:numRef>
              <c:f>Campione!$B$33:$B$44</c:f>
              <c:numCache>
                <c:formatCode>General</c:formatCode>
                <c:ptCount val="12"/>
                <c:pt idx="0">
                  <c:v>10.6</c:v>
                </c:pt>
                <c:pt idx="1">
                  <c:v>10.1</c:v>
                </c:pt>
                <c:pt idx="2">
                  <c:v>1.5</c:v>
                </c:pt>
                <c:pt idx="3">
                  <c:v>4.9000000000000004</c:v>
                </c:pt>
                <c:pt idx="4">
                  <c:v>18.600000000000001</c:v>
                </c:pt>
                <c:pt idx="5">
                  <c:v>1</c:v>
                </c:pt>
                <c:pt idx="6">
                  <c:v>12.2</c:v>
                </c:pt>
                <c:pt idx="7">
                  <c:v>8.1</c:v>
                </c:pt>
                <c:pt idx="8">
                  <c:v>7.6</c:v>
                </c:pt>
                <c:pt idx="9">
                  <c:v>3.2</c:v>
                </c:pt>
                <c:pt idx="10">
                  <c:v>9.6</c:v>
                </c:pt>
                <c:pt idx="11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94-4608-A71E-F1BF7311B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27"/>
        <c:axId val="814393967"/>
        <c:axId val="814391887"/>
      </c:barChart>
      <c:catAx>
        <c:axId val="81439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391887"/>
        <c:crosses val="autoZero"/>
        <c:auto val="1"/>
        <c:lblAlgn val="ctr"/>
        <c:lblOffset val="100"/>
        <c:noMultiLvlLbl val="0"/>
      </c:catAx>
      <c:valAx>
        <c:axId val="814391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393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dirty="0">
                <a:effectLst/>
              </a:rPr>
              <a:t>Frequenza di accordo con le seguenti affermazioni sugli insegnanti - Dalmine, %</a:t>
            </a:r>
            <a:endParaRPr lang="it-IT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'Scuola e amici'!$B$88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amici'!$A$89:$A$92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amici'!$B$89:$B$92</c:f>
              <c:numCache>
                <c:formatCode>0.0%</c:formatCode>
                <c:ptCount val="4"/>
                <c:pt idx="0">
                  <c:v>4.5999999999999999E-2</c:v>
                </c:pt>
                <c:pt idx="1">
                  <c:v>9.4E-2</c:v>
                </c:pt>
                <c:pt idx="2">
                  <c:v>4.2000000000000003E-2</c:v>
                </c:pt>
                <c:pt idx="3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D-43E9-9B08-4041CCDCDABC}"/>
            </c:ext>
          </c:extLst>
        </c:ser>
        <c:ser>
          <c:idx val="1"/>
          <c:order val="1"/>
          <c:tx>
            <c:strRef>
              <c:f>'Scuola e amici'!$C$88</c:f>
              <c:strCache>
                <c:ptCount val="1"/>
                <c:pt idx="0">
                  <c:v>D'accordo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amici'!$A$89:$A$92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amici'!$C$89:$C$92</c:f>
              <c:numCache>
                <c:formatCode>0.0%</c:formatCode>
                <c:ptCount val="4"/>
                <c:pt idx="0">
                  <c:v>0.28999999999999998</c:v>
                </c:pt>
                <c:pt idx="1">
                  <c:v>0.47599999999999998</c:v>
                </c:pt>
                <c:pt idx="2">
                  <c:v>0.30299999999999999</c:v>
                </c:pt>
                <c:pt idx="3">
                  <c:v>0.34899999999999998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D-43E9-9B08-4041CCDCDABC}"/>
            </c:ext>
          </c:extLst>
        </c:ser>
        <c:ser>
          <c:idx val="2"/>
          <c:order val="2"/>
          <c:tx>
            <c:strRef>
              <c:f>'Scuola e amici'!$D$88</c:f>
              <c:strCache>
                <c:ptCount val="1"/>
                <c:pt idx="0">
                  <c:v>Né d'accordo né in disaccordo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amici'!$A$89:$A$92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amici'!$D$89:$D$92</c:f>
              <c:numCache>
                <c:formatCode>0.0%</c:formatCode>
                <c:ptCount val="4"/>
                <c:pt idx="0">
                  <c:v>0.433</c:v>
                </c:pt>
                <c:pt idx="1">
                  <c:v>0.30599999999999999</c:v>
                </c:pt>
                <c:pt idx="2">
                  <c:v>0.36499999999999999</c:v>
                </c:pt>
                <c:pt idx="3">
                  <c:v>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2D-43E9-9B08-4041CCDCDABC}"/>
            </c:ext>
          </c:extLst>
        </c:ser>
        <c:ser>
          <c:idx val="3"/>
          <c:order val="3"/>
          <c:tx>
            <c:strRef>
              <c:f>'Scuola e amici'!$E$88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amici'!$A$89:$A$92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amici'!$E$89:$E$92</c:f>
              <c:numCache>
                <c:formatCode>0.0%</c:formatCode>
                <c:ptCount val="4"/>
                <c:pt idx="0">
                  <c:v>0.16300000000000001</c:v>
                </c:pt>
                <c:pt idx="1">
                  <c:v>8.7999999999999995E-2</c:v>
                </c:pt>
                <c:pt idx="2">
                  <c:v>0.17599999999999999</c:v>
                </c:pt>
                <c:pt idx="3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2D-43E9-9B08-4041CCDCDABC}"/>
            </c:ext>
          </c:extLst>
        </c:ser>
        <c:ser>
          <c:idx val="4"/>
          <c:order val="4"/>
          <c:tx>
            <c:strRef>
              <c:f>'Scuola e amici'!$F$88</c:f>
              <c:strCache>
                <c:ptCount val="1"/>
                <c:pt idx="0">
                  <c:v>Molto in disaccordo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amici'!$A$89:$A$92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amici'!$F$89:$F$92</c:f>
              <c:numCache>
                <c:formatCode>0.0%</c:formatCode>
                <c:ptCount val="4"/>
                <c:pt idx="0">
                  <c:v>6.8000000000000005E-2</c:v>
                </c:pt>
                <c:pt idx="1">
                  <c:v>3.5999999999999997E-2</c:v>
                </c:pt>
                <c:pt idx="2">
                  <c:v>0.114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D-43E9-9B08-4041CCDCDA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9012400"/>
        <c:axId val="909003664"/>
      </c:barChart>
      <c:catAx>
        <c:axId val="90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003664"/>
        <c:crosses val="autoZero"/>
        <c:auto val="1"/>
        <c:lblAlgn val="ctr"/>
        <c:lblOffset val="100"/>
        <c:noMultiLvlLbl val="0"/>
      </c:catAx>
      <c:valAx>
        <c:axId val="9090036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01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baseline="0" dirty="0">
                <a:effectLst/>
              </a:rPr>
              <a:t>Frequenza di accordo con le seguenti affermazioni sugli insegnanti – Treviglio, %</a:t>
            </a:r>
            <a:endParaRPr lang="it-IT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'Scuola e amici'!$B$109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amici'!$A$110:$A$113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amici'!$B$110:$B$113</c:f>
              <c:numCache>
                <c:formatCode>0.0%</c:formatCode>
                <c:ptCount val="4"/>
                <c:pt idx="0">
                  <c:v>6.9000000000000006E-2</c:v>
                </c:pt>
                <c:pt idx="1">
                  <c:v>0.11899999999999999</c:v>
                </c:pt>
                <c:pt idx="2">
                  <c:v>8.5000000000000006E-2</c:v>
                </c:pt>
                <c:pt idx="3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F-49AE-BC97-1E1A1E43EBA5}"/>
            </c:ext>
          </c:extLst>
        </c:ser>
        <c:ser>
          <c:idx val="1"/>
          <c:order val="1"/>
          <c:tx>
            <c:strRef>
              <c:f>'Scuola e amici'!$C$109</c:f>
              <c:strCache>
                <c:ptCount val="1"/>
                <c:pt idx="0">
                  <c:v>D'accordo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amici'!$A$110:$A$113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amici'!$C$110:$C$113</c:f>
              <c:numCache>
                <c:formatCode>0.0%</c:formatCode>
                <c:ptCount val="4"/>
                <c:pt idx="0">
                  <c:v>0.35199999999999998</c:v>
                </c:pt>
                <c:pt idx="1">
                  <c:v>0.47899999999999998</c:v>
                </c:pt>
                <c:pt idx="2">
                  <c:v>0.27800000000000002</c:v>
                </c:pt>
                <c:pt idx="3">
                  <c:v>0.41299999999999998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F-49AE-BC97-1E1A1E43EBA5}"/>
            </c:ext>
          </c:extLst>
        </c:ser>
        <c:ser>
          <c:idx val="2"/>
          <c:order val="2"/>
          <c:tx>
            <c:strRef>
              <c:f>'Scuola e amici'!$D$109</c:f>
              <c:strCache>
                <c:ptCount val="1"/>
                <c:pt idx="0">
                  <c:v>Né d'accordo né in disaccordo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amici'!$A$110:$A$113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amici'!$D$110:$D$113</c:f>
              <c:numCache>
                <c:formatCode>0.0%</c:formatCode>
                <c:ptCount val="4"/>
                <c:pt idx="0">
                  <c:v>0.372</c:v>
                </c:pt>
                <c:pt idx="1">
                  <c:v>0.26500000000000001</c:v>
                </c:pt>
                <c:pt idx="2">
                  <c:v>0.35399999999999998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4F-49AE-BC97-1E1A1E43EBA5}"/>
            </c:ext>
          </c:extLst>
        </c:ser>
        <c:ser>
          <c:idx val="3"/>
          <c:order val="3"/>
          <c:tx>
            <c:strRef>
              <c:f>'Scuola e amici'!$E$109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amici'!$A$110:$A$113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amici'!$E$110:$E$113</c:f>
              <c:numCache>
                <c:formatCode>0.0%</c:formatCode>
                <c:ptCount val="4"/>
                <c:pt idx="0">
                  <c:v>0.152</c:v>
                </c:pt>
                <c:pt idx="1">
                  <c:v>0.105</c:v>
                </c:pt>
                <c:pt idx="2">
                  <c:v>0.16800000000000001</c:v>
                </c:pt>
                <c:pt idx="3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4F-49AE-BC97-1E1A1E43EBA5}"/>
            </c:ext>
          </c:extLst>
        </c:ser>
        <c:ser>
          <c:idx val="4"/>
          <c:order val="4"/>
          <c:tx>
            <c:strRef>
              <c:f>'Scuola e amici'!$F$109</c:f>
              <c:strCache>
                <c:ptCount val="1"/>
                <c:pt idx="0">
                  <c:v>Molto in disaccordo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amici'!$A$110:$A$113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amici'!$F$110:$F$113</c:f>
              <c:numCache>
                <c:formatCode>0.0%</c:formatCode>
                <c:ptCount val="4"/>
                <c:pt idx="0">
                  <c:v>5.5E-2</c:v>
                </c:pt>
                <c:pt idx="1">
                  <c:v>3.2000000000000001E-2</c:v>
                </c:pt>
                <c:pt idx="2">
                  <c:v>0.115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4F-49AE-BC97-1E1A1E43EB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56432960"/>
        <c:axId val="1056437952"/>
      </c:barChart>
      <c:catAx>
        <c:axId val="105643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437952"/>
        <c:crosses val="autoZero"/>
        <c:auto val="1"/>
        <c:lblAlgn val="ctr"/>
        <c:lblOffset val="100"/>
        <c:noMultiLvlLbl val="0"/>
      </c:catAx>
      <c:valAx>
        <c:axId val="10564379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43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baseline="0" dirty="0">
                <a:effectLst/>
              </a:rPr>
              <a:t>Frequenza di accordo con le seguenti affermazioni sugli insegnanti – Romano di Lombardia, %</a:t>
            </a:r>
            <a:endParaRPr lang="it-IT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'Scuola e amici'!$B$102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amici'!$A$103:$A$106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amici'!$B$103:$B$106</c:f>
              <c:numCache>
                <c:formatCode>0.0%</c:formatCode>
                <c:ptCount val="4"/>
                <c:pt idx="0">
                  <c:v>0.112</c:v>
                </c:pt>
                <c:pt idx="1">
                  <c:v>0.16400000000000001</c:v>
                </c:pt>
                <c:pt idx="2">
                  <c:v>0.105</c:v>
                </c:pt>
                <c:pt idx="3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4-425A-B9D6-6E36C61FF88F}"/>
            </c:ext>
          </c:extLst>
        </c:ser>
        <c:ser>
          <c:idx val="1"/>
          <c:order val="1"/>
          <c:tx>
            <c:strRef>
              <c:f>'Scuola e amici'!$C$102</c:f>
              <c:strCache>
                <c:ptCount val="1"/>
                <c:pt idx="0">
                  <c:v>D'accordo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amici'!$A$103:$A$106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amici'!$C$103:$C$106</c:f>
              <c:numCache>
                <c:formatCode>0.0%</c:formatCode>
                <c:ptCount val="4"/>
                <c:pt idx="0">
                  <c:v>0.31900000000000001</c:v>
                </c:pt>
                <c:pt idx="1">
                  <c:v>0.46400000000000002</c:v>
                </c:pt>
                <c:pt idx="2">
                  <c:v>0.29499999999999998</c:v>
                </c:pt>
                <c:pt idx="3">
                  <c:v>0.38700000000000001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4-425A-B9D6-6E36C61FF88F}"/>
            </c:ext>
          </c:extLst>
        </c:ser>
        <c:ser>
          <c:idx val="2"/>
          <c:order val="2"/>
          <c:tx>
            <c:strRef>
              <c:f>'Scuola e amici'!$D$102</c:f>
              <c:strCache>
                <c:ptCount val="1"/>
                <c:pt idx="0">
                  <c:v>Né d'accordo né in disaccordo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amici'!$A$103:$A$106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amici'!$D$103:$D$106</c:f>
              <c:numCache>
                <c:formatCode>0.0%</c:formatCode>
                <c:ptCount val="4"/>
                <c:pt idx="0">
                  <c:v>0.377</c:v>
                </c:pt>
                <c:pt idx="1">
                  <c:v>0.25800000000000001</c:v>
                </c:pt>
                <c:pt idx="2">
                  <c:v>0.33</c:v>
                </c:pt>
                <c:pt idx="3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4-425A-B9D6-6E36C61FF88F}"/>
            </c:ext>
          </c:extLst>
        </c:ser>
        <c:ser>
          <c:idx val="3"/>
          <c:order val="3"/>
          <c:tx>
            <c:strRef>
              <c:f>'Scuola e amici'!$E$102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amici'!$A$103:$A$106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amici'!$E$103:$E$106</c:f>
              <c:numCache>
                <c:formatCode>0.0%</c:formatCode>
                <c:ptCount val="4"/>
                <c:pt idx="0">
                  <c:v>0.13600000000000001</c:v>
                </c:pt>
                <c:pt idx="1">
                  <c:v>9.4E-2</c:v>
                </c:pt>
                <c:pt idx="2">
                  <c:v>0.184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94-425A-B9D6-6E36C61FF88F}"/>
            </c:ext>
          </c:extLst>
        </c:ser>
        <c:ser>
          <c:idx val="4"/>
          <c:order val="4"/>
          <c:tx>
            <c:strRef>
              <c:f>'Scuola e amici'!$F$102</c:f>
              <c:strCache>
                <c:ptCount val="1"/>
                <c:pt idx="0">
                  <c:v>Molto in disaccordo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amici'!$A$103:$A$106</c:f>
              <c:strCache>
                <c:ptCount val="4"/>
                <c:pt idx="0">
                  <c:v>Gli insegnanti ci trattano in modo giusto</c:v>
                </c:pt>
                <c:pt idx="1">
                  <c:v>Quando ho bisogno di un aiuto supplementare, lo ricevo</c:v>
                </c:pt>
                <c:pt idx="2">
                  <c:v>Gli insegnanti sono interessati a me come persona</c:v>
                </c:pt>
                <c:pt idx="3">
                  <c:v>La maggior parte dei miei insegnanti è amichevole</c:v>
                </c:pt>
              </c:strCache>
            </c:strRef>
          </c:cat>
          <c:val>
            <c:numRef>
              <c:f>'Scuola e amici'!$F$103:$F$106</c:f>
              <c:numCache>
                <c:formatCode>0.0%</c:formatCode>
                <c:ptCount val="4"/>
                <c:pt idx="0">
                  <c:v>5.6000000000000001E-2</c:v>
                </c:pt>
                <c:pt idx="1">
                  <c:v>2.1000000000000001E-2</c:v>
                </c:pt>
                <c:pt idx="2">
                  <c:v>8.6999999999999994E-2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4-425A-B9D6-6E36C61FF8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5637248"/>
        <c:axId val="1035640576"/>
      </c:barChart>
      <c:catAx>
        <c:axId val="10356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40576"/>
        <c:crosses val="autoZero"/>
        <c:auto val="1"/>
        <c:lblAlgn val="ctr"/>
        <c:lblOffset val="100"/>
        <c:noMultiLvlLbl val="0"/>
      </c:catAx>
      <c:valAx>
        <c:axId val="10356405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3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dirty="0">
                <a:effectLst/>
              </a:rPr>
              <a:t>Frequenza di accordo con le seguenti affermazioni sui compagni di classe - Dalmine, %</a:t>
            </a:r>
            <a:endParaRPr lang="it-IT" sz="1400" dirty="0">
              <a:effectLst/>
            </a:endParaRPr>
          </a:p>
        </c:rich>
      </c:tx>
      <c:layout>
        <c:manualLayout>
          <c:xMode val="edge"/>
          <c:yMode val="edge"/>
          <c:x val="0.13300140498770635"/>
          <c:y val="8.04020015666783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'Scuola e amici'!$B$62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amici'!$A$63:$A$66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amici'!$B$63:$B$66</c:f>
              <c:numCache>
                <c:formatCode>0.0%</c:formatCode>
                <c:ptCount val="4"/>
                <c:pt idx="0">
                  <c:v>0.22500000000000001</c:v>
                </c:pt>
                <c:pt idx="1">
                  <c:v>0.19900000000000001</c:v>
                </c:pt>
                <c:pt idx="2">
                  <c:v>0.16300000000000001</c:v>
                </c:pt>
                <c:pt idx="3">
                  <c:v>0.24099999999999999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4-4612-88EA-2396B5A77402}"/>
            </c:ext>
          </c:extLst>
        </c:ser>
        <c:ser>
          <c:idx val="1"/>
          <c:order val="1"/>
          <c:tx>
            <c:strRef>
              <c:f>'Scuola e amici'!$C$62</c:f>
              <c:strCache>
                <c:ptCount val="1"/>
                <c:pt idx="0">
                  <c:v>D'accordo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amici'!$A$63:$A$66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amici'!$C$63:$C$66</c:f>
              <c:numCache>
                <c:formatCode>0.0%</c:formatCode>
                <c:ptCount val="4"/>
                <c:pt idx="0">
                  <c:v>0.44600000000000001</c:v>
                </c:pt>
                <c:pt idx="1">
                  <c:v>0.378</c:v>
                </c:pt>
                <c:pt idx="2">
                  <c:v>0.45600000000000002</c:v>
                </c:pt>
                <c:pt idx="3">
                  <c:v>0.45300000000000001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E4-4612-88EA-2396B5A77402}"/>
            </c:ext>
          </c:extLst>
        </c:ser>
        <c:ser>
          <c:idx val="2"/>
          <c:order val="2"/>
          <c:tx>
            <c:strRef>
              <c:f>'Scuola e amici'!$D$62</c:f>
              <c:strCache>
                <c:ptCount val="1"/>
                <c:pt idx="0">
                  <c:v>Né d'accordo né in disaccordo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amici'!$A$63:$A$66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amici'!$D$63:$D$66</c:f>
              <c:numCache>
                <c:formatCode>0.0%</c:formatCode>
                <c:ptCount val="4"/>
                <c:pt idx="0">
                  <c:v>0.20799999999999999</c:v>
                </c:pt>
                <c:pt idx="1">
                  <c:v>0.26700000000000002</c:v>
                </c:pt>
                <c:pt idx="2">
                  <c:v>0.24099999999999999</c:v>
                </c:pt>
                <c:pt idx="3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E4-4612-88EA-2396B5A77402}"/>
            </c:ext>
          </c:extLst>
        </c:ser>
        <c:ser>
          <c:idx val="3"/>
          <c:order val="3"/>
          <c:tx>
            <c:strRef>
              <c:f>'Scuola e amici'!$E$62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amici'!$A$63:$A$66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amici'!$E$63:$E$66</c:f>
              <c:numCache>
                <c:formatCode>0.0%</c:formatCode>
                <c:ptCount val="4"/>
                <c:pt idx="0">
                  <c:v>9.0999999999999998E-2</c:v>
                </c:pt>
                <c:pt idx="1">
                  <c:v>9.4E-2</c:v>
                </c:pt>
                <c:pt idx="2">
                  <c:v>9.4E-2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E4-4612-88EA-2396B5A77402}"/>
            </c:ext>
          </c:extLst>
        </c:ser>
        <c:ser>
          <c:idx val="4"/>
          <c:order val="4"/>
          <c:tx>
            <c:strRef>
              <c:f>'Scuola e amici'!$F$62</c:f>
              <c:strCache>
                <c:ptCount val="1"/>
                <c:pt idx="0">
                  <c:v>Molto in disaccordo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amici'!$A$63:$A$66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amici'!$F$63:$F$66</c:f>
              <c:numCache>
                <c:formatCode>0.0%</c:formatCode>
                <c:ptCount val="4"/>
                <c:pt idx="0">
                  <c:v>2.9000000000000001E-2</c:v>
                </c:pt>
                <c:pt idx="1">
                  <c:v>6.2E-2</c:v>
                </c:pt>
                <c:pt idx="2">
                  <c:v>4.5999999999999999E-2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E4-4612-88EA-2396B5A774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56435040"/>
        <c:axId val="1056418816"/>
      </c:barChart>
      <c:catAx>
        <c:axId val="10564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418816"/>
        <c:crosses val="autoZero"/>
        <c:auto val="1"/>
        <c:lblAlgn val="ctr"/>
        <c:lblOffset val="100"/>
        <c:noMultiLvlLbl val="0"/>
      </c:catAx>
      <c:valAx>
        <c:axId val="10564188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43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baseline="0" dirty="0">
                <a:effectLst/>
              </a:rPr>
              <a:t>Frequenza di accordo con le seguenti affermazioni sui compagni di classe – Isola Bergamasca, %</a:t>
            </a:r>
            <a:endParaRPr lang="it-IT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'Scuola e amici'!$B$68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amici'!$A$69:$A$72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amici'!$B$69:$B$72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8.5999999999999993E-2</c:v>
                </c:pt>
                <c:pt idx="2">
                  <c:v>8.8999999999999996E-2</c:v>
                </c:pt>
                <c:pt idx="3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9-4D7D-BA0A-2678E89C70DC}"/>
            </c:ext>
          </c:extLst>
        </c:ser>
        <c:ser>
          <c:idx val="1"/>
          <c:order val="1"/>
          <c:tx>
            <c:strRef>
              <c:f>'Scuola e amici'!$C$68</c:f>
              <c:strCache>
                <c:ptCount val="1"/>
                <c:pt idx="0">
                  <c:v>D'accordo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amici'!$A$69:$A$72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amici'!$C$69:$C$72</c:f>
              <c:numCache>
                <c:formatCode>0.0%</c:formatCode>
                <c:ptCount val="4"/>
                <c:pt idx="0">
                  <c:v>0.45300000000000001</c:v>
                </c:pt>
                <c:pt idx="1">
                  <c:v>0.32500000000000001</c:v>
                </c:pt>
                <c:pt idx="2">
                  <c:v>0.40500000000000003</c:v>
                </c:pt>
                <c:pt idx="3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9-4D7D-BA0A-2678E89C70DC}"/>
            </c:ext>
          </c:extLst>
        </c:ser>
        <c:ser>
          <c:idx val="2"/>
          <c:order val="2"/>
          <c:tx>
            <c:strRef>
              <c:f>'Scuola e amici'!$D$68</c:f>
              <c:strCache>
                <c:ptCount val="1"/>
                <c:pt idx="0">
                  <c:v>Né d'accordo né in disaccordo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amici'!$A$69:$A$72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amici'!$D$69:$D$72</c:f>
              <c:numCache>
                <c:formatCode>0.0%</c:formatCode>
                <c:ptCount val="4"/>
                <c:pt idx="0">
                  <c:v>0.28100000000000003</c:v>
                </c:pt>
                <c:pt idx="1">
                  <c:v>0.32500000000000001</c:v>
                </c:pt>
                <c:pt idx="2">
                  <c:v>0.29599999999999999</c:v>
                </c:pt>
                <c:pt idx="3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69-4D7D-BA0A-2678E89C70DC}"/>
            </c:ext>
          </c:extLst>
        </c:ser>
        <c:ser>
          <c:idx val="3"/>
          <c:order val="3"/>
          <c:tx>
            <c:strRef>
              <c:f>'Scuola e amici'!$E$68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amici'!$A$69:$A$72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amici'!$E$69:$E$72</c:f>
              <c:numCache>
                <c:formatCode>0.0%</c:formatCode>
                <c:ptCount val="4"/>
                <c:pt idx="0">
                  <c:v>0.124</c:v>
                </c:pt>
                <c:pt idx="1">
                  <c:v>0.17499999999999999</c:v>
                </c:pt>
                <c:pt idx="2">
                  <c:v>0.16300000000000001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69-4D7D-BA0A-2678E89C70DC}"/>
            </c:ext>
          </c:extLst>
        </c:ser>
        <c:ser>
          <c:idx val="4"/>
          <c:order val="4"/>
          <c:tx>
            <c:strRef>
              <c:f>'Scuola e amici'!$F$68</c:f>
              <c:strCache>
                <c:ptCount val="1"/>
                <c:pt idx="0">
                  <c:v>Molto in disaccordo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amici'!$A$69:$A$72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amici'!$F$69:$F$72</c:f>
              <c:numCache>
                <c:formatCode>0.0%</c:formatCode>
                <c:ptCount val="4"/>
                <c:pt idx="0">
                  <c:v>4.3999999999999997E-2</c:v>
                </c:pt>
                <c:pt idx="1">
                  <c:v>8.8999999999999996E-2</c:v>
                </c:pt>
                <c:pt idx="2">
                  <c:v>4.7E-2</c:v>
                </c:pt>
                <c:pt idx="3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69-4D7D-BA0A-2678E89C70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5617696"/>
        <c:axId val="1035625184"/>
      </c:barChart>
      <c:catAx>
        <c:axId val="10356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25184"/>
        <c:crosses val="autoZero"/>
        <c:auto val="1"/>
        <c:lblAlgn val="ctr"/>
        <c:lblOffset val="100"/>
        <c:noMultiLvlLbl val="0"/>
      </c:catAx>
      <c:valAx>
        <c:axId val="10356251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1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baseline="0" dirty="0">
                <a:effectLst/>
              </a:rPr>
              <a:t>Frequenza di accordo con le seguenti affermazioni sui compagni di classe – Romano di Lombardia, %</a:t>
            </a:r>
            <a:endParaRPr lang="it-IT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'Scuola e amici'!$B$74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amici'!$A$75:$A$78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amici'!$B$75:$B$78</c:f>
              <c:numCache>
                <c:formatCode>0.0%</c:formatCode>
                <c:ptCount val="4"/>
                <c:pt idx="0">
                  <c:v>0.15</c:v>
                </c:pt>
                <c:pt idx="1">
                  <c:v>0.14099999999999999</c:v>
                </c:pt>
                <c:pt idx="2">
                  <c:v>0.16500000000000001</c:v>
                </c:pt>
                <c:pt idx="3">
                  <c:v>0.224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F-4D18-8A4C-3AA84BAC61E5}"/>
            </c:ext>
          </c:extLst>
        </c:ser>
        <c:ser>
          <c:idx val="1"/>
          <c:order val="1"/>
          <c:tx>
            <c:strRef>
              <c:f>'Scuola e amici'!$C$74</c:f>
              <c:strCache>
                <c:ptCount val="1"/>
                <c:pt idx="0">
                  <c:v>D'accordo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amici'!$A$75:$A$78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amici'!$C$75:$C$78</c:f>
              <c:numCache>
                <c:formatCode>0.0%</c:formatCode>
                <c:ptCount val="4"/>
                <c:pt idx="0">
                  <c:v>0.41899999999999998</c:v>
                </c:pt>
                <c:pt idx="1">
                  <c:v>0.36</c:v>
                </c:pt>
                <c:pt idx="2">
                  <c:v>0.42899999999999999</c:v>
                </c:pt>
                <c:pt idx="3">
                  <c:v>0.438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F-4D18-8A4C-3AA84BAC61E5}"/>
            </c:ext>
          </c:extLst>
        </c:ser>
        <c:ser>
          <c:idx val="2"/>
          <c:order val="2"/>
          <c:tx>
            <c:strRef>
              <c:f>'Scuola e amici'!$D$74</c:f>
              <c:strCache>
                <c:ptCount val="1"/>
                <c:pt idx="0">
                  <c:v>Né d'accordo né in disaccordo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amici'!$A$75:$A$78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amici'!$D$75:$D$78</c:f>
              <c:numCache>
                <c:formatCode>0.0%</c:formatCode>
                <c:ptCount val="4"/>
                <c:pt idx="0">
                  <c:v>0.27</c:v>
                </c:pt>
                <c:pt idx="1">
                  <c:v>0.28299999999999997</c:v>
                </c:pt>
                <c:pt idx="2">
                  <c:v>0.248</c:v>
                </c:pt>
                <c:pt idx="3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8F-4D18-8A4C-3AA84BAC61E5}"/>
            </c:ext>
          </c:extLst>
        </c:ser>
        <c:ser>
          <c:idx val="3"/>
          <c:order val="3"/>
          <c:tx>
            <c:strRef>
              <c:f>'Scuola e amici'!$E$74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amici'!$A$75:$A$78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amici'!$E$75:$E$78</c:f>
              <c:numCache>
                <c:formatCode>0.0%</c:formatCode>
                <c:ptCount val="4"/>
                <c:pt idx="0">
                  <c:v>0.106</c:v>
                </c:pt>
                <c:pt idx="1">
                  <c:v>0.129</c:v>
                </c:pt>
                <c:pt idx="2">
                  <c:v>9.7000000000000003E-2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8F-4D18-8A4C-3AA84BAC61E5}"/>
            </c:ext>
          </c:extLst>
        </c:ser>
        <c:ser>
          <c:idx val="4"/>
          <c:order val="4"/>
          <c:tx>
            <c:strRef>
              <c:f>'Scuola e amici'!$F$74</c:f>
              <c:strCache>
                <c:ptCount val="1"/>
                <c:pt idx="0">
                  <c:v>Molto in disaccordo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amici'!$A$75:$A$78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amici'!$F$75:$F$78</c:f>
              <c:numCache>
                <c:formatCode>0.0%</c:formatCode>
                <c:ptCount val="4"/>
                <c:pt idx="0">
                  <c:v>5.5E-2</c:v>
                </c:pt>
                <c:pt idx="1">
                  <c:v>8.6999999999999994E-2</c:v>
                </c:pt>
                <c:pt idx="2">
                  <c:v>6.2E-2</c:v>
                </c:pt>
                <c:pt idx="3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8F-4D18-8A4C-3AA84BAC61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16454128"/>
        <c:axId val="916447472"/>
      </c:barChart>
      <c:catAx>
        <c:axId val="91645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447472"/>
        <c:crosses val="autoZero"/>
        <c:auto val="1"/>
        <c:lblAlgn val="ctr"/>
        <c:lblOffset val="100"/>
        <c:noMultiLvlLbl val="0"/>
      </c:catAx>
      <c:valAx>
        <c:axId val="9164474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45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baseline="0" dirty="0">
                <a:effectLst/>
              </a:rPr>
              <a:t>Frequenza di accordo con le seguenti affermazioni sui compagni di classe – Treviglio, %</a:t>
            </a:r>
            <a:endParaRPr lang="it-IT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'Scuola e amici'!$B$80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amici'!$A$81:$A$84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amici'!$B$81:$B$84</c:f>
              <c:numCache>
                <c:formatCode>0.0%</c:formatCode>
                <c:ptCount val="4"/>
                <c:pt idx="0">
                  <c:v>0.13900000000000001</c:v>
                </c:pt>
                <c:pt idx="1">
                  <c:v>0.13</c:v>
                </c:pt>
                <c:pt idx="2">
                  <c:v>0.11899999999999999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3-43FF-ADE4-BB30D26810A5}"/>
            </c:ext>
          </c:extLst>
        </c:ser>
        <c:ser>
          <c:idx val="1"/>
          <c:order val="1"/>
          <c:tx>
            <c:strRef>
              <c:f>'Scuola e amici'!$C$80</c:f>
              <c:strCache>
                <c:ptCount val="1"/>
                <c:pt idx="0">
                  <c:v>D'accordo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amici'!$A$81:$A$84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amici'!$C$81:$C$84</c:f>
              <c:numCache>
                <c:formatCode>0.0%</c:formatCode>
                <c:ptCount val="4"/>
                <c:pt idx="0">
                  <c:v>0.41</c:v>
                </c:pt>
                <c:pt idx="1">
                  <c:v>0.36699999999999999</c:v>
                </c:pt>
                <c:pt idx="2">
                  <c:v>0.42799999999999999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3-43FF-ADE4-BB30D26810A5}"/>
            </c:ext>
          </c:extLst>
        </c:ser>
        <c:ser>
          <c:idx val="2"/>
          <c:order val="2"/>
          <c:tx>
            <c:strRef>
              <c:f>'Scuola e amici'!$D$80</c:f>
              <c:strCache>
                <c:ptCount val="1"/>
                <c:pt idx="0">
                  <c:v>Né d'accordo né in disaccordo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amici'!$A$81:$A$84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amici'!$D$81:$D$84</c:f>
              <c:numCache>
                <c:formatCode>0.0%</c:formatCode>
                <c:ptCount val="4"/>
                <c:pt idx="0">
                  <c:v>0.28000000000000003</c:v>
                </c:pt>
                <c:pt idx="1">
                  <c:v>0.27800000000000002</c:v>
                </c:pt>
                <c:pt idx="2">
                  <c:v>0.27700000000000002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B3-43FF-ADE4-BB30D26810A5}"/>
            </c:ext>
          </c:extLst>
        </c:ser>
        <c:ser>
          <c:idx val="3"/>
          <c:order val="3"/>
          <c:tx>
            <c:strRef>
              <c:f>'Scuola e amici'!$E$80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amici'!$A$81:$A$84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amici'!$E$81:$E$84</c:f>
              <c:numCache>
                <c:formatCode>0.0%</c:formatCode>
                <c:ptCount val="4"/>
                <c:pt idx="0">
                  <c:v>0.11799999999999999</c:v>
                </c:pt>
                <c:pt idx="1">
                  <c:v>0.14499999999999999</c:v>
                </c:pt>
                <c:pt idx="2">
                  <c:v>0.127</c:v>
                </c:pt>
                <c:pt idx="3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B3-43FF-ADE4-BB30D26810A5}"/>
            </c:ext>
          </c:extLst>
        </c:ser>
        <c:ser>
          <c:idx val="4"/>
          <c:order val="4"/>
          <c:tx>
            <c:strRef>
              <c:f>'Scuola e amici'!$F$80</c:f>
              <c:strCache>
                <c:ptCount val="1"/>
                <c:pt idx="0">
                  <c:v>Molto in disaccordo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amici'!$A$81:$A$84</c:f>
              <c:strCache>
                <c:ptCount val="4"/>
                <c:pt idx="0">
                  <c:v>quando un/una compagno/a si sente giù, gli altri studenti lo/la confortano</c:v>
                </c:pt>
                <c:pt idx="1">
                  <c:v> agli studenti della mia classe piace stare insieme</c:v>
                </c:pt>
                <c:pt idx="2">
                  <c:v>la maggior parte degli studenti della mia classe sono gentili e disponibili</c:v>
                </c:pt>
                <c:pt idx="3">
                  <c:v>gli altri studenti mi accettano per quello che sono</c:v>
                </c:pt>
              </c:strCache>
            </c:strRef>
          </c:cat>
          <c:val>
            <c:numRef>
              <c:f>'Scuola e amici'!$F$81:$F$84</c:f>
              <c:numCache>
                <c:formatCode>0.0%</c:formatCode>
                <c:ptCount val="4"/>
                <c:pt idx="0">
                  <c:v>5.1999999999999998E-2</c:v>
                </c:pt>
                <c:pt idx="1">
                  <c:v>0.08</c:v>
                </c:pt>
                <c:pt idx="2">
                  <c:v>4.8000000000000001E-2</c:v>
                </c:pt>
                <c:pt idx="3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B3-43FF-ADE4-BB30D26810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5644320"/>
        <c:axId val="1035643072"/>
      </c:barChart>
      <c:catAx>
        <c:axId val="103564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43072"/>
        <c:crosses val="autoZero"/>
        <c:auto val="1"/>
        <c:lblAlgn val="ctr"/>
        <c:lblOffset val="100"/>
        <c:noMultiLvlLbl val="0"/>
      </c:catAx>
      <c:valAx>
        <c:axId val="10356430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64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baseline="0">
                <a:effectLst/>
              </a:rPr>
              <a:t>% di accordo con le seguenti affermazioni sul rapporto con la famiglia</a:t>
            </a:r>
            <a:endParaRPr lang="it-IT" sz="16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Famiglia!$B$18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Famiglia!$A$19:$A$22</c:f>
              <c:strCache>
                <c:ptCount val="4"/>
                <c:pt idx="0">
                  <c:v>La mia famiglia cerca davvero di aiutarmi</c:v>
                </c:pt>
                <c:pt idx="1">
                  <c:v>La mia famiglia mi dà l’appoggio emotivo e il supporto di cui ho bisogno</c:v>
                </c:pt>
                <c:pt idx="2">
                  <c:v>Posso davvero parlare dei miei problemi con la mia famiglia</c:v>
                </c:pt>
                <c:pt idx="3">
                  <c:v>La mia famiglia cerca davvero di aiutarmi a prendere delle decisioni</c:v>
                </c:pt>
              </c:strCache>
            </c:strRef>
          </c:cat>
          <c:val>
            <c:numRef>
              <c:f>Famiglia!$B$19:$B$22</c:f>
              <c:numCache>
                <c:formatCode>General</c:formatCode>
                <c:ptCount val="4"/>
                <c:pt idx="0">
                  <c:v>83.5</c:v>
                </c:pt>
                <c:pt idx="1">
                  <c:v>74.599999999999994</c:v>
                </c:pt>
                <c:pt idx="2">
                  <c:v>61.3</c:v>
                </c:pt>
                <c:pt idx="3">
                  <c:v>75.7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7-47C7-BA2C-0A55133A91E9}"/>
            </c:ext>
          </c:extLst>
        </c:ser>
        <c:ser>
          <c:idx val="1"/>
          <c:order val="1"/>
          <c:tx>
            <c:strRef>
              <c:f>Famiglia!$C$18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Famiglia!$A$19:$A$22</c:f>
              <c:strCache>
                <c:ptCount val="4"/>
                <c:pt idx="0">
                  <c:v>La mia famiglia cerca davvero di aiutarmi</c:v>
                </c:pt>
                <c:pt idx="1">
                  <c:v>La mia famiglia mi dà l’appoggio emotivo e il supporto di cui ho bisogno</c:v>
                </c:pt>
                <c:pt idx="2">
                  <c:v>Posso davvero parlare dei miei problemi con la mia famiglia</c:v>
                </c:pt>
                <c:pt idx="3">
                  <c:v>La mia famiglia cerca davvero di aiutarmi a prendere delle decisioni</c:v>
                </c:pt>
              </c:strCache>
            </c:strRef>
          </c:cat>
          <c:val>
            <c:numRef>
              <c:f>Famiglia!$C$19:$C$22</c:f>
              <c:numCache>
                <c:formatCode>General</c:formatCode>
                <c:ptCount val="4"/>
                <c:pt idx="0">
                  <c:v>83.4</c:v>
                </c:pt>
                <c:pt idx="1">
                  <c:v>73.599999999999994</c:v>
                </c:pt>
                <c:pt idx="2">
                  <c:v>56</c:v>
                </c:pt>
                <c:pt idx="3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7-47C7-BA2C-0A55133A91E9}"/>
            </c:ext>
          </c:extLst>
        </c:ser>
        <c:ser>
          <c:idx val="2"/>
          <c:order val="2"/>
          <c:tx>
            <c:strRef>
              <c:f>Famiglia!$D$18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Famiglia!$A$19:$A$22</c:f>
              <c:strCache>
                <c:ptCount val="4"/>
                <c:pt idx="0">
                  <c:v>La mia famiglia cerca davvero di aiutarmi</c:v>
                </c:pt>
                <c:pt idx="1">
                  <c:v>La mia famiglia mi dà l’appoggio emotivo e il supporto di cui ho bisogno</c:v>
                </c:pt>
                <c:pt idx="2">
                  <c:v>Posso davvero parlare dei miei problemi con la mia famiglia</c:v>
                </c:pt>
                <c:pt idx="3">
                  <c:v>La mia famiglia cerca davvero di aiutarmi a prendere delle decisioni</c:v>
                </c:pt>
              </c:strCache>
            </c:strRef>
          </c:cat>
          <c:val>
            <c:numRef>
              <c:f>Famiglia!$D$19:$D$22</c:f>
              <c:numCache>
                <c:formatCode>General</c:formatCode>
                <c:ptCount val="4"/>
                <c:pt idx="0">
                  <c:v>82.1</c:v>
                </c:pt>
                <c:pt idx="1">
                  <c:v>74.900000000000006</c:v>
                </c:pt>
                <c:pt idx="2">
                  <c:v>61.199999999999996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F7-47C7-BA2C-0A55133A91E9}"/>
            </c:ext>
          </c:extLst>
        </c:ser>
        <c:ser>
          <c:idx val="3"/>
          <c:order val="3"/>
          <c:tx>
            <c:strRef>
              <c:f>Famiglia!$E$18</c:f>
              <c:strCache>
                <c:ptCount val="1"/>
                <c:pt idx="0">
                  <c:v>Romano DL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Famiglia!$A$19:$A$22</c:f>
              <c:strCache>
                <c:ptCount val="4"/>
                <c:pt idx="0">
                  <c:v>La mia famiglia cerca davvero di aiutarmi</c:v>
                </c:pt>
                <c:pt idx="1">
                  <c:v>La mia famiglia mi dà l’appoggio emotivo e il supporto di cui ho bisogno</c:v>
                </c:pt>
                <c:pt idx="2">
                  <c:v>Posso davvero parlare dei miei problemi con la mia famiglia</c:v>
                </c:pt>
                <c:pt idx="3">
                  <c:v>La mia famiglia cerca davvero di aiutarmi a prendere delle decisioni</c:v>
                </c:pt>
              </c:strCache>
            </c:strRef>
          </c:cat>
          <c:val>
            <c:numRef>
              <c:f>Famiglia!$E$19:$E$22</c:f>
              <c:numCache>
                <c:formatCode>General</c:formatCode>
                <c:ptCount val="4"/>
                <c:pt idx="0">
                  <c:v>82.2</c:v>
                </c:pt>
                <c:pt idx="1">
                  <c:v>74.3</c:v>
                </c:pt>
                <c:pt idx="2">
                  <c:v>61</c:v>
                </c:pt>
                <c:pt idx="3">
                  <c:v>74.099999999999994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F7-47C7-BA2C-0A55133A91E9}"/>
            </c:ext>
          </c:extLst>
        </c:ser>
        <c:ser>
          <c:idx val="4"/>
          <c:order val="4"/>
          <c:tx>
            <c:strRef>
              <c:f>Famiglia!$F$18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Famiglia!$A$19:$A$22</c:f>
              <c:strCache>
                <c:ptCount val="4"/>
                <c:pt idx="0">
                  <c:v>La mia famiglia cerca davvero di aiutarmi</c:v>
                </c:pt>
                <c:pt idx="1">
                  <c:v>La mia famiglia mi dà l’appoggio emotivo e il supporto di cui ho bisogno</c:v>
                </c:pt>
                <c:pt idx="2">
                  <c:v>Posso davvero parlare dei miei problemi con la mia famiglia</c:v>
                </c:pt>
                <c:pt idx="3">
                  <c:v>La mia famiglia cerca davvero di aiutarmi a prendere delle decisioni</c:v>
                </c:pt>
              </c:strCache>
            </c:strRef>
          </c:cat>
          <c:val>
            <c:numRef>
              <c:f>Famiglia!$F$19:$F$22</c:f>
              <c:numCache>
                <c:formatCode>General</c:formatCode>
                <c:ptCount val="4"/>
                <c:pt idx="0">
                  <c:v>84.300000000000011</c:v>
                </c:pt>
                <c:pt idx="1">
                  <c:v>74.900000000000006</c:v>
                </c:pt>
                <c:pt idx="2">
                  <c:v>62.3</c:v>
                </c:pt>
                <c:pt idx="3">
                  <c:v>77.300000000000011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F7-47C7-BA2C-0A55133A91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896944"/>
        <c:axId val="199894448"/>
      </c:barChart>
      <c:catAx>
        <c:axId val="19989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94448"/>
        <c:crosses val="autoZero"/>
        <c:auto val="1"/>
        <c:lblAlgn val="ctr"/>
        <c:lblOffset val="100"/>
        <c:noMultiLvlLbl val="0"/>
      </c:catAx>
      <c:valAx>
        <c:axId val="19989444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9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>
                <a:effectLst/>
              </a:rPr>
              <a:t>% di risposte "lo sanno molto" alle seguenti affermazioni sul controllo parentale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Ambiti!$B$9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Ambiti!$A$10:$A$14</c:f>
              <c:strCache>
                <c:ptCount val="5"/>
                <c:pt idx="0">
                  <c:v>Chi sono i tuoi amici</c:v>
                </c:pt>
                <c:pt idx="1">
                  <c:v>Come spendi i tuoi soldi</c:v>
                </c:pt>
                <c:pt idx="2">
                  <c:v>Dove sei dopo la scuola</c:v>
                </c:pt>
                <c:pt idx="3">
                  <c:v>Dove vai alla sera</c:v>
                </c:pt>
                <c:pt idx="4">
                  <c:v>Cosa fai nel tuo tempo libero</c:v>
                </c:pt>
              </c:strCache>
            </c:strRef>
          </c:cat>
          <c:val>
            <c:numRef>
              <c:f>Ambiti!$B$10:$B$14</c:f>
              <c:numCache>
                <c:formatCode>General</c:formatCode>
                <c:ptCount val="5"/>
                <c:pt idx="0">
                  <c:v>70.400000000000006</c:v>
                </c:pt>
                <c:pt idx="1">
                  <c:v>72.400000000000006</c:v>
                </c:pt>
                <c:pt idx="2">
                  <c:v>87.1</c:v>
                </c:pt>
                <c:pt idx="3">
                  <c:v>72.599999999999994</c:v>
                </c:pt>
                <c:pt idx="4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B-4DBE-A827-684B2BBA3C89}"/>
            </c:ext>
          </c:extLst>
        </c:ser>
        <c:ser>
          <c:idx val="1"/>
          <c:order val="1"/>
          <c:tx>
            <c:strRef>
              <c:f>Ambiti!$C$9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Ambiti!$A$10:$A$14</c:f>
              <c:strCache>
                <c:ptCount val="5"/>
                <c:pt idx="0">
                  <c:v>Chi sono i tuoi amici</c:v>
                </c:pt>
                <c:pt idx="1">
                  <c:v>Come spendi i tuoi soldi</c:v>
                </c:pt>
                <c:pt idx="2">
                  <c:v>Dove sei dopo la scuola</c:v>
                </c:pt>
                <c:pt idx="3">
                  <c:v>Dove vai alla sera</c:v>
                </c:pt>
                <c:pt idx="4">
                  <c:v>Cosa fai nel tuo tempo libero</c:v>
                </c:pt>
              </c:strCache>
            </c:strRef>
          </c:cat>
          <c:val>
            <c:numRef>
              <c:f>Ambiti!$C$10:$C$14</c:f>
              <c:numCache>
                <c:formatCode>General</c:formatCode>
                <c:ptCount val="5"/>
                <c:pt idx="0">
                  <c:v>69.099999999999994</c:v>
                </c:pt>
                <c:pt idx="1">
                  <c:v>72</c:v>
                </c:pt>
                <c:pt idx="2">
                  <c:v>87.9</c:v>
                </c:pt>
                <c:pt idx="3">
                  <c:v>73</c:v>
                </c:pt>
                <c:pt idx="4">
                  <c:v>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0B-4DBE-A827-684B2BBA3C89}"/>
            </c:ext>
          </c:extLst>
        </c:ser>
        <c:ser>
          <c:idx val="2"/>
          <c:order val="2"/>
          <c:tx>
            <c:strRef>
              <c:f>Ambiti!$D$9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Ambiti!$A$10:$A$14</c:f>
              <c:strCache>
                <c:ptCount val="5"/>
                <c:pt idx="0">
                  <c:v>Chi sono i tuoi amici</c:v>
                </c:pt>
                <c:pt idx="1">
                  <c:v>Come spendi i tuoi soldi</c:v>
                </c:pt>
                <c:pt idx="2">
                  <c:v>Dove sei dopo la scuola</c:v>
                </c:pt>
                <c:pt idx="3">
                  <c:v>Dove vai alla sera</c:v>
                </c:pt>
                <c:pt idx="4">
                  <c:v>Cosa fai nel tuo tempo libero</c:v>
                </c:pt>
              </c:strCache>
            </c:strRef>
          </c:cat>
          <c:val>
            <c:numRef>
              <c:f>Ambiti!$D$10:$D$14</c:f>
              <c:numCache>
                <c:formatCode>General</c:formatCode>
                <c:ptCount val="5"/>
                <c:pt idx="0">
                  <c:v>69.7</c:v>
                </c:pt>
                <c:pt idx="1">
                  <c:v>66.5</c:v>
                </c:pt>
                <c:pt idx="2">
                  <c:v>84.6</c:v>
                </c:pt>
                <c:pt idx="3">
                  <c:v>67.8</c:v>
                </c:pt>
                <c:pt idx="4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0B-4DBE-A827-684B2BBA3C89}"/>
            </c:ext>
          </c:extLst>
        </c:ser>
        <c:ser>
          <c:idx val="3"/>
          <c:order val="3"/>
          <c:tx>
            <c:strRef>
              <c:f>Ambiti!$E$9</c:f>
              <c:strCache>
                <c:ptCount val="1"/>
                <c:pt idx="0">
                  <c:v>Romano DL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Ambiti!$A$10:$A$14</c:f>
              <c:strCache>
                <c:ptCount val="5"/>
                <c:pt idx="0">
                  <c:v>Chi sono i tuoi amici</c:v>
                </c:pt>
                <c:pt idx="1">
                  <c:v>Come spendi i tuoi soldi</c:v>
                </c:pt>
                <c:pt idx="2">
                  <c:v>Dove sei dopo la scuola</c:v>
                </c:pt>
                <c:pt idx="3">
                  <c:v>Dove vai alla sera</c:v>
                </c:pt>
                <c:pt idx="4">
                  <c:v>Cosa fai nel tuo tempo libero</c:v>
                </c:pt>
              </c:strCache>
            </c:strRef>
          </c:cat>
          <c:val>
            <c:numRef>
              <c:f>Ambiti!$E$10:$E$14</c:f>
              <c:numCache>
                <c:formatCode>General</c:formatCode>
                <c:ptCount val="5"/>
                <c:pt idx="0">
                  <c:v>71.5</c:v>
                </c:pt>
                <c:pt idx="1">
                  <c:v>74.2</c:v>
                </c:pt>
                <c:pt idx="2">
                  <c:v>87.2</c:v>
                </c:pt>
                <c:pt idx="3">
                  <c:v>74.400000000000006</c:v>
                </c:pt>
                <c:pt idx="4">
                  <c:v>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0B-4DBE-A827-684B2BBA3C89}"/>
            </c:ext>
          </c:extLst>
        </c:ser>
        <c:ser>
          <c:idx val="4"/>
          <c:order val="4"/>
          <c:tx>
            <c:strRef>
              <c:f>Ambiti!$F$9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Ambiti!$A$10:$A$14</c:f>
              <c:strCache>
                <c:ptCount val="5"/>
                <c:pt idx="0">
                  <c:v>Chi sono i tuoi amici</c:v>
                </c:pt>
                <c:pt idx="1">
                  <c:v>Come spendi i tuoi soldi</c:v>
                </c:pt>
                <c:pt idx="2">
                  <c:v>Dove sei dopo la scuola</c:v>
                </c:pt>
                <c:pt idx="3">
                  <c:v>Dove vai alla sera</c:v>
                </c:pt>
                <c:pt idx="4">
                  <c:v>Cosa fai nel tuo tempo libero</c:v>
                </c:pt>
              </c:strCache>
            </c:strRef>
          </c:cat>
          <c:val>
            <c:numRef>
              <c:f>Ambiti!$F$10:$F$14</c:f>
              <c:numCache>
                <c:formatCode>General</c:formatCode>
                <c:ptCount val="5"/>
                <c:pt idx="0">
                  <c:v>70.2</c:v>
                </c:pt>
                <c:pt idx="1">
                  <c:v>72.900000000000006</c:v>
                </c:pt>
                <c:pt idx="2">
                  <c:v>87.4</c:v>
                </c:pt>
                <c:pt idx="3">
                  <c:v>72.5</c:v>
                </c:pt>
                <c:pt idx="4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0B-4DBE-A827-684B2BBA3C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8167760"/>
        <c:axId val="1508168176"/>
      </c:barChart>
      <c:catAx>
        <c:axId val="15081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168176"/>
        <c:crosses val="autoZero"/>
        <c:auto val="1"/>
        <c:lblAlgn val="ctr"/>
        <c:lblOffset val="100"/>
        <c:noMultiLvlLbl val="0"/>
      </c:catAx>
      <c:valAx>
        <c:axId val="1508168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16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% di accordo con le seguenti affermazioni sul rapporto con gli</a:t>
            </a:r>
            <a:r>
              <a:rPr lang="it-IT" sz="1600" b="1" baseline="0" dirty="0"/>
              <a:t> amici</a:t>
            </a:r>
            <a:endParaRPr lang="it-IT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'Scuola e amici'!$B$7</c:f>
              <c:strCache>
                <c:ptCount val="1"/>
                <c:pt idx="0">
                  <c:v>RTG2021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amici'!$A$8:$A$11</c:f>
              <c:strCache>
                <c:ptCount val="4"/>
                <c:pt idx="0">
                  <c:v>I miei amici provano ad aiutarmi</c:v>
                </c:pt>
                <c:pt idx="1">
                  <c:v>Posso davvero parlare dei miei problemi con i miei amici</c:v>
                </c:pt>
                <c:pt idx="2">
                  <c:v>Posso contare sui miei amici quando le cose vanno male</c:v>
                </c:pt>
                <c:pt idx="3">
                  <c:v>Ho amici con cui condividere gioie e dispiaceri</c:v>
                </c:pt>
              </c:strCache>
            </c:strRef>
          </c:cat>
          <c:val>
            <c:numRef>
              <c:f>'Scuola e amici'!$B$8:$B$11</c:f>
              <c:numCache>
                <c:formatCode>General</c:formatCode>
                <c:ptCount val="4"/>
                <c:pt idx="0">
                  <c:v>79.099999999999994</c:v>
                </c:pt>
                <c:pt idx="1">
                  <c:v>79.599999999999994</c:v>
                </c:pt>
                <c:pt idx="2">
                  <c:v>80</c:v>
                </c:pt>
                <c:pt idx="3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6-4B42-AA43-EE118991497D}"/>
            </c:ext>
          </c:extLst>
        </c:ser>
        <c:ser>
          <c:idx val="1"/>
          <c:order val="1"/>
          <c:tx>
            <c:strRef>
              <c:f>'Scuola e amici'!$C$7</c:f>
              <c:strCache>
                <c:ptCount val="1"/>
                <c:pt idx="0">
                  <c:v>HBSC2018 (15enni lombardi)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'Scuola e amici'!$A$8:$A$11</c:f>
              <c:strCache>
                <c:ptCount val="4"/>
                <c:pt idx="0">
                  <c:v>I miei amici provano ad aiutarmi</c:v>
                </c:pt>
                <c:pt idx="1">
                  <c:v>Posso davvero parlare dei miei problemi con i miei amici</c:v>
                </c:pt>
                <c:pt idx="2">
                  <c:v>Posso contare sui miei amici quando le cose vanno male</c:v>
                </c:pt>
                <c:pt idx="3">
                  <c:v>Ho amici con cui condividere gioie e dispiaceri</c:v>
                </c:pt>
              </c:strCache>
            </c:strRef>
          </c:cat>
          <c:val>
            <c:numRef>
              <c:f>'Scuola e amici'!$C$8:$C$11</c:f>
              <c:numCache>
                <c:formatCode>General</c:formatCode>
                <c:ptCount val="4"/>
                <c:pt idx="0">
                  <c:v>76.2</c:v>
                </c:pt>
                <c:pt idx="1">
                  <c:v>79.2</c:v>
                </c:pt>
                <c:pt idx="2">
                  <c:v>79.099999999999994</c:v>
                </c:pt>
                <c:pt idx="3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6-4B42-AA43-EE11899149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286976"/>
        <c:axId val="159287808"/>
      </c:barChart>
      <c:catAx>
        <c:axId val="15928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87808"/>
        <c:crosses val="autoZero"/>
        <c:auto val="1"/>
        <c:lblAlgn val="ctr"/>
        <c:lblOffset val="100"/>
        <c:noMultiLvlLbl val="0"/>
      </c:catAx>
      <c:valAx>
        <c:axId val="15928780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8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Frequenza delle attività svolte, %</a:t>
            </a:r>
          </a:p>
        </c:rich>
      </c:tx>
      <c:layout>
        <c:manualLayout>
          <c:xMode val="edge"/>
          <c:yMode val="edge"/>
          <c:x val="0.33506550232917737"/>
          <c:y val="9.6739392781304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'Benessere e attività'!$B$5</c:f>
              <c:strCache>
                <c:ptCount val="1"/>
                <c:pt idx="0">
                  <c:v>Sport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'Benessere e attività'!$A$6:$A$10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'Benessere e attività'!$B$6:$B$10</c:f>
              <c:numCache>
                <c:formatCode>General</c:formatCode>
                <c:ptCount val="5"/>
                <c:pt idx="0">
                  <c:v>13.3</c:v>
                </c:pt>
                <c:pt idx="1">
                  <c:v>12.6</c:v>
                </c:pt>
                <c:pt idx="2">
                  <c:v>10.199999999999999</c:v>
                </c:pt>
                <c:pt idx="3">
                  <c:v>33.1</c:v>
                </c:pt>
                <c:pt idx="4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22-4E3A-AB7A-42352470F3B7}"/>
            </c:ext>
          </c:extLst>
        </c:ser>
        <c:ser>
          <c:idx val="1"/>
          <c:order val="1"/>
          <c:tx>
            <c:strRef>
              <c:f>'Benessere e attività'!$C$5</c:f>
              <c:strCache>
                <c:ptCount val="1"/>
                <c:pt idx="0">
                  <c:v>Attività artistiche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'Benessere e attività'!$A$6:$A$10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'Benessere e attività'!$C$6:$C$10</c:f>
              <c:numCache>
                <c:formatCode>General</c:formatCode>
                <c:ptCount val="5"/>
                <c:pt idx="0">
                  <c:v>54.3</c:v>
                </c:pt>
                <c:pt idx="1">
                  <c:v>25.5</c:v>
                </c:pt>
                <c:pt idx="2">
                  <c:v>7.2</c:v>
                </c:pt>
                <c:pt idx="3">
                  <c:v>10.1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2-4E3A-AB7A-42352470F3B7}"/>
            </c:ext>
          </c:extLst>
        </c:ser>
        <c:ser>
          <c:idx val="2"/>
          <c:order val="2"/>
          <c:tx>
            <c:strRef>
              <c:f>'Benessere e attività'!$D$5</c:f>
              <c:strCache>
                <c:ptCount val="1"/>
                <c:pt idx="0">
                  <c:v>Volontariato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'Benessere e attività'!$A$6:$A$10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'Benessere e attività'!$D$6:$D$10</c:f>
              <c:numCache>
                <c:formatCode>General</c:formatCode>
                <c:ptCount val="5"/>
                <c:pt idx="0">
                  <c:v>59.8</c:v>
                </c:pt>
                <c:pt idx="1">
                  <c:v>29.6</c:v>
                </c:pt>
                <c:pt idx="2">
                  <c:v>5.6</c:v>
                </c:pt>
                <c:pt idx="3">
                  <c:v>4.3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22-4E3A-AB7A-42352470F3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7274623"/>
        <c:axId val="807272959"/>
      </c:barChart>
      <c:catAx>
        <c:axId val="80727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272959"/>
        <c:crosses val="autoZero"/>
        <c:auto val="1"/>
        <c:lblAlgn val="ctr"/>
        <c:lblOffset val="100"/>
        <c:noMultiLvlLbl val="0"/>
      </c:catAx>
      <c:valAx>
        <c:axId val="807272959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27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46121774957733"/>
          <c:y val="0.93641041480513931"/>
          <c:w val="0.69462203229103114"/>
          <c:h val="6.358957991760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Accordo con le seguenti affermazioni sul rapporto con gli amici, % per ambito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Ambiti!$A$209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Ambiti!$B$207:$E$208</c:f>
              <c:strCache>
                <c:ptCount val="4"/>
                <c:pt idx="0">
                  <c:v>I miei amici provano davvero ad aiutarmi</c:v>
                </c:pt>
                <c:pt idx="1">
                  <c:v>Posso davvero parlare dei miei problemi con i miei amici</c:v>
                </c:pt>
                <c:pt idx="2">
                  <c:v>Posso contare sui miei amici quando le cose vanno male</c:v>
                </c:pt>
                <c:pt idx="3">
                  <c:v>Ho amici con cui condividere gioie e dispiaceri</c:v>
                </c:pt>
              </c:strCache>
            </c:strRef>
          </c:cat>
          <c:val>
            <c:numRef>
              <c:f>Ambiti!$B$209:$E$209</c:f>
              <c:numCache>
                <c:formatCode>General</c:formatCode>
                <c:ptCount val="4"/>
                <c:pt idx="0">
                  <c:v>79.2</c:v>
                </c:pt>
                <c:pt idx="1">
                  <c:v>79.5</c:v>
                </c:pt>
                <c:pt idx="2">
                  <c:v>78.900000000000006</c:v>
                </c:pt>
                <c:pt idx="3">
                  <c:v>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D-45C9-84B8-802603A85561}"/>
            </c:ext>
          </c:extLst>
        </c:ser>
        <c:ser>
          <c:idx val="1"/>
          <c:order val="1"/>
          <c:tx>
            <c:strRef>
              <c:f>Ambiti!$A$210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Ambiti!$B$207:$E$208</c:f>
              <c:strCache>
                <c:ptCount val="4"/>
                <c:pt idx="0">
                  <c:v>I miei amici provano davvero ad aiutarmi</c:v>
                </c:pt>
                <c:pt idx="1">
                  <c:v>Posso davvero parlare dei miei problemi con i miei amici</c:v>
                </c:pt>
                <c:pt idx="2">
                  <c:v>Posso contare sui miei amici quando le cose vanno male</c:v>
                </c:pt>
                <c:pt idx="3">
                  <c:v>Ho amici con cui condividere gioie e dispiaceri</c:v>
                </c:pt>
              </c:strCache>
            </c:strRef>
          </c:cat>
          <c:val>
            <c:numRef>
              <c:f>Ambiti!$B$210:$E$210</c:f>
              <c:numCache>
                <c:formatCode>General</c:formatCode>
                <c:ptCount val="4"/>
                <c:pt idx="0">
                  <c:v>81.199999999999989</c:v>
                </c:pt>
                <c:pt idx="1">
                  <c:v>82.1</c:v>
                </c:pt>
                <c:pt idx="2">
                  <c:v>80</c:v>
                </c:pt>
                <c:pt idx="3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D-45C9-84B8-802603A85561}"/>
            </c:ext>
          </c:extLst>
        </c:ser>
        <c:ser>
          <c:idx val="2"/>
          <c:order val="2"/>
          <c:tx>
            <c:strRef>
              <c:f>Ambiti!$A$211</c:f>
              <c:strCache>
                <c:ptCount val="1"/>
                <c:pt idx="0">
                  <c:v>RomanoDL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Ambiti!$B$207:$E$208</c:f>
              <c:strCache>
                <c:ptCount val="4"/>
                <c:pt idx="0">
                  <c:v>I miei amici provano davvero ad aiutarmi</c:v>
                </c:pt>
                <c:pt idx="1">
                  <c:v>Posso davvero parlare dei miei problemi con i miei amici</c:v>
                </c:pt>
                <c:pt idx="2">
                  <c:v>Posso contare sui miei amici quando le cose vanno male</c:v>
                </c:pt>
                <c:pt idx="3">
                  <c:v>Ho amici con cui condividere gioie e dispiaceri</c:v>
                </c:pt>
              </c:strCache>
            </c:strRef>
          </c:cat>
          <c:val>
            <c:numRef>
              <c:f>Ambiti!$B$211:$E$211</c:f>
              <c:numCache>
                <c:formatCode>General</c:formatCode>
                <c:ptCount val="4"/>
                <c:pt idx="0">
                  <c:v>79.599999999999994</c:v>
                </c:pt>
                <c:pt idx="1">
                  <c:v>78.300000000000011</c:v>
                </c:pt>
                <c:pt idx="2">
                  <c:v>78.300000000000011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ED-45C9-84B8-802603A85561}"/>
            </c:ext>
          </c:extLst>
        </c:ser>
        <c:ser>
          <c:idx val="3"/>
          <c:order val="3"/>
          <c:tx>
            <c:strRef>
              <c:f>Ambiti!$A$212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Ambiti!$B$207:$E$208</c:f>
              <c:strCache>
                <c:ptCount val="4"/>
                <c:pt idx="0">
                  <c:v>I miei amici provano davvero ad aiutarmi</c:v>
                </c:pt>
                <c:pt idx="1">
                  <c:v>Posso davvero parlare dei miei problemi con i miei amici</c:v>
                </c:pt>
                <c:pt idx="2">
                  <c:v>Posso contare sui miei amici quando le cose vanno male</c:v>
                </c:pt>
                <c:pt idx="3">
                  <c:v>Ho amici con cui condividere gioie e dispiaceri</c:v>
                </c:pt>
              </c:strCache>
            </c:strRef>
          </c:cat>
          <c:val>
            <c:numRef>
              <c:f>Ambiti!$B$212:$E$212</c:f>
              <c:numCache>
                <c:formatCode>General</c:formatCode>
                <c:ptCount val="4"/>
                <c:pt idx="0">
                  <c:v>80.300000000000011</c:v>
                </c:pt>
                <c:pt idx="1">
                  <c:v>79.800000000000011</c:v>
                </c:pt>
                <c:pt idx="2">
                  <c:v>81.2</c:v>
                </c:pt>
                <c:pt idx="3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ED-45C9-84B8-802603A855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7000063"/>
        <c:axId val="1967000479"/>
      </c:barChart>
      <c:catAx>
        <c:axId val="196700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000479"/>
        <c:crosses val="autoZero"/>
        <c:auto val="1"/>
        <c:lblAlgn val="ctr"/>
        <c:lblOffset val="100"/>
        <c:noMultiLvlLbl val="0"/>
      </c:catAx>
      <c:valAx>
        <c:axId val="1967000479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000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baseline="0" dirty="0">
                <a:effectLst/>
              </a:rPr>
              <a:t>Senso di appartenenza, %</a:t>
            </a:r>
            <a:endParaRPr lang="it-IT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Comunità!$H$1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Comunità!$G$2:$G$5</c:f>
              <c:strCache>
                <c:ptCount val="4"/>
                <c:pt idx="0">
                  <c:v>Sento di appartenere a questo paese</c:v>
                </c:pt>
                <c:pt idx="1">
                  <c:v>Questo paese, rispetto ad altri, ha molti aspetti positivi</c:v>
                </c:pt>
                <c:pt idx="2">
                  <c:v>Credo che questo paese sia un buon posto per vivere</c:v>
                </c:pt>
                <c:pt idx="3">
                  <c:v>Questo è un bel paese</c:v>
                </c:pt>
              </c:strCache>
            </c:strRef>
          </c:cat>
          <c:val>
            <c:numRef>
              <c:f>Comunità!$H$2:$H$5</c:f>
              <c:numCache>
                <c:formatCode>General</c:formatCode>
                <c:ptCount val="4"/>
                <c:pt idx="0">
                  <c:v>67.400000000000006</c:v>
                </c:pt>
                <c:pt idx="1">
                  <c:v>48.400000000000006</c:v>
                </c:pt>
                <c:pt idx="2">
                  <c:v>63</c:v>
                </c:pt>
                <c:pt idx="3">
                  <c:v>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3-4571-9AC6-C783F8052A7D}"/>
            </c:ext>
          </c:extLst>
        </c:ser>
        <c:ser>
          <c:idx val="1"/>
          <c:order val="1"/>
          <c:tx>
            <c:strRef>
              <c:f>Comunità!$I$1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Comunità!$G$2:$G$5</c:f>
              <c:strCache>
                <c:ptCount val="4"/>
                <c:pt idx="0">
                  <c:v>Sento di appartenere a questo paese</c:v>
                </c:pt>
                <c:pt idx="1">
                  <c:v>Questo paese, rispetto ad altri, ha molti aspetti positivi</c:v>
                </c:pt>
                <c:pt idx="2">
                  <c:v>Credo che questo paese sia un buon posto per vivere</c:v>
                </c:pt>
                <c:pt idx="3">
                  <c:v>Questo è un bel paese</c:v>
                </c:pt>
              </c:strCache>
            </c:strRef>
          </c:cat>
          <c:val>
            <c:numRef>
              <c:f>Comunità!$I$2:$I$5</c:f>
              <c:numCache>
                <c:formatCode>General</c:formatCode>
                <c:ptCount val="4"/>
                <c:pt idx="0">
                  <c:v>68.099999999999994</c:v>
                </c:pt>
                <c:pt idx="1">
                  <c:v>50.1</c:v>
                </c:pt>
                <c:pt idx="2">
                  <c:v>63.099999999999994</c:v>
                </c:pt>
                <c:pt idx="3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43-4571-9AC6-C783F8052A7D}"/>
            </c:ext>
          </c:extLst>
        </c:ser>
        <c:ser>
          <c:idx val="2"/>
          <c:order val="2"/>
          <c:tx>
            <c:strRef>
              <c:f>Comunità!$J$1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Comunità!$G$2:$G$5</c:f>
              <c:strCache>
                <c:ptCount val="4"/>
                <c:pt idx="0">
                  <c:v>Sento di appartenere a questo paese</c:v>
                </c:pt>
                <c:pt idx="1">
                  <c:v>Questo paese, rispetto ad altri, ha molti aspetti positivi</c:v>
                </c:pt>
                <c:pt idx="2">
                  <c:v>Credo che questo paese sia un buon posto per vivere</c:v>
                </c:pt>
                <c:pt idx="3">
                  <c:v>Questo è un bel paese</c:v>
                </c:pt>
              </c:strCache>
            </c:strRef>
          </c:cat>
          <c:val>
            <c:numRef>
              <c:f>Comunità!$J$2:$J$5</c:f>
              <c:numCache>
                <c:formatCode>General</c:formatCode>
                <c:ptCount val="4"/>
                <c:pt idx="0">
                  <c:v>67</c:v>
                </c:pt>
                <c:pt idx="1">
                  <c:v>49.1</c:v>
                </c:pt>
                <c:pt idx="2">
                  <c:v>62.8</c:v>
                </c:pt>
                <c:pt idx="3">
                  <c:v>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43-4571-9AC6-C783F8052A7D}"/>
            </c:ext>
          </c:extLst>
        </c:ser>
        <c:ser>
          <c:idx val="3"/>
          <c:order val="3"/>
          <c:tx>
            <c:strRef>
              <c:f>Comunità!$K$1</c:f>
              <c:strCache>
                <c:ptCount val="1"/>
                <c:pt idx="0">
                  <c:v>ROMANO DL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Comunità!$G$2:$G$5</c:f>
              <c:strCache>
                <c:ptCount val="4"/>
                <c:pt idx="0">
                  <c:v>Sento di appartenere a questo paese</c:v>
                </c:pt>
                <c:pt idx="1">
                  <c:v>Questo paese, rispetto ad altri, ha molti aspetti positivi</c:v>
                </c:pt>
                <c:pt idx="2">
                  <c:v>Credo che questo paese sia un buon posto per vivere</c:v>
                </c:pt>
                <c:pt idx="3">
                  <c:v>Questo è un bel paese</c:v>
                </c:pt>
              </c:strCache>
            </c:strRef>
          </c:cat>
          <c:val>
            <c:numRef>
              <c:f>Comunità!$K$2:$K$5</c:f>
              <c:numCache>
                <c:formatCode>General</c:formatCode>
                <c:ptCount val="4"/>
                <c:pt idx="0">
                  <c:v>68.8</c:v>
                </c:pt>
                <c:pt idx="1">
                  <c:v>47.7</c:v>
                </c:pt>
                <c:pt idx="2">
                  <c:v>62.5</c:v>
                </c:pt>
                <c:pt idx="3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43-4571-9AC6-C783F8052A7D}"/>
            </c:ext>
          </c:extLst>
        </c:ser>
        <c:ser>
          <c:idx val="4"/>
          <c:order val="4"/>
          <c:tx>
            <c:strRef>
              <c:f>Comunità!$L$1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Comunità!$G$2:$G$5</c:f>
              <c:strCache>
                <c:ptCount val="4"/>
                <c:pt idx="0">
                  <c:v>Sento di appartenere a questo paese</c:v>
                </c:pt>
                <c:pt idx="1">
                  <c:v>Questo paese, rispetto ad altri, ha molti aspetti positivi</c:v>
                </c:pt>
                <c:pt idx="2">
                  <c:v>Credo che questo paese sia un buon posto per vivere</c:v>
                </c:pt>
                <c:pt idx="3">
                  <c:v>Questo è un bel paese</c:v>
                </c:pt>
              </c:strCache>
            </c:strRef>
          </c:cat>
          <c:val>
            <c:numRef>
              <c:f>Comunità!$L$2:$L$5</c:f>
              <c:numCache>
                <c:formatCode>General</c:formatCode>
                <c:ptCount val="4"/>
                <c:pt idx="0">
                  <c:v>64.8</c:v>
                </c:pt>
                <c:pt idx="1">
                  <c:v>47.599999999999994</c:v>
                </c:pt>
                <c:pt idx="2">
                  <c:v>61.3</c:v>
                </c:pt>
                <c:pt idx="3">
                  <c:v>72.099999999999994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43-4571-9AC6-C783F8052A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77152"/>
        <c:axId val="200076736"/>
      </c:barChart>
      <c:catAx>
        <c:axId val="20007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76736"/>
        <c:crosses val="autoZero"/>
        <c:auto val="1"/>
        <c:lblAlgn val="ctr"/>
        <c:lblOffset val="100"/>
        <c:noMultiLvlLbl val="0"/>
      </c:catAx>
      <c:valAx>
        <c:axId val="20007673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7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baseline="0" dirty="0"/>
              <a:t>Percezione delle o</a:t>
            </a:r>
            <a:r>
              <a:rPr lang="it-IT" sz="1600" b="1" dirty="0"/>
              <a:t>pportunità di coinvolgimento,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Comunità!$H$8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Comunità!$G$9:$G$12</c:f>
              <c:strCache>
                <c:ptCount val="4"/>
                <c:pt idx="0">
                  <c:v>In questo paese ci sono abbastanza iniziative rivolte ai giovani della mia età</c:v>
                </c:pt>
                <c:pt idx="1">
                  <c:v>In questo paese ci sono abbastanza opportunità di frequentarsi tra giovani</c:v>
                </c:pt>
                <c:pt idx="2">
                  <c:v>Qui ci sono situazioni ed iniziative che riescono a coinvolgerci</c:v>
                </c:pt>
                <c:pt idx="3">
                  <c:v>In questo paese i giovani possono trovare molte opportunità per divertirsi</c:v>
                </c:pt>
              </c:strCache>
            </c:strRef>
          </c:cat>
          <c:val>
            <c:numRef>
              <c:f>Comunità!$H$9:$H$12</c:f>
              <c:numCache>
                <c:formatCode>General</c:formatCode>
                <c:ptCount val="4"/>
                <c:pt idx="0">
                  <c:v>35.299999999999997</c:v>
                </c:pt>
                <c:pt idx="1">
                  <c:v>59.900000000000006</c:v>
                </c:pt>
                <c:pt idx="2">
                  <c:v>33.6</c:v>
                </c:pt>
                <c:pt idx="3">
                  <c:v>47.099999999999994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C-4061-A2E2-2E7847819162}"/>
            </c:ext>
          </c:extLst>
        </c:ser>
        <c:ser>
          <c:idx val="1"/>
          <c:order val="1"/>
          <c:tx>
            <c:strRef>
              <c:f>Comunità!$I$8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Comunità!$G$9:$G$12</c:f>
              <c:strCache>
                <c:ptCount val="4"/>
                <c:pt idx="0">
                  <c:v>In questo paese ci sono abbastanza iniziative rivolte ai giovani della mia età</c:v>
                </c:pt>
                <c:pt idx="1">
                  <c:v>In questo paese ci sono abbastanza opportunità di frequentarsi tra giovani</c:v>
                </c:pt>
                <c:pt idx="2">
                  <c:v>Qui ci sono situazioni ed iniziative che riescono a coinvolgerci</c:v>
                </c:pt>
                <c:pt idx="3">
                  <c:v>In questo paese i giovani possono trovare molte opportunità per divertirsi</c:v>
                </c:pt>
              </c:strCache>
            </c:strRef>
          </c:cat>
          <c:val>
            <c:numRef>
              <c:f>Comunità!$I$9:$I$12</c:f>
              <c:numCache>
                <c:formatCode>General</c:formatCode>
                <c:ptCount val="4"/>
                <c:pt idx="0">
                  <c:v>40</c:v>
                </c:pt>
                <c:pt idx="1">
                  <c:v>63.1</c:v>
                </c:pt>
                <c:pt idx="2">
                  <c:v>36.4</c:v>
                </c:pt>
                <c:pt idx="3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3C-4061-A2E2-2E7847819162}"/>
            </c:ext>
          </c:extLst>
        </c:ser>
        <c:ser>
          <c:idx val="2"/>
          <c:order val="2"/>
          <c:tx>
            <c:strRef>
              <c:f>Comunità!$J$8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Comunità!$G$9:$G$12</c:f>
              <c:strCache>
                <c:ptCount val="4"/>
                <c:pt idx="0">
                  <c:v>In questo paese ci sono abbastanza iniziative rivolte ai giovani della mia età</c:v>
                </c:pt>
                <c:pt idx="1">
                  <c:v>In questo paese ci sono abbastanza opportunità di frequentarsi tra giovani</c:v>
                </c:pt>
                <c:pt idx="2">
                  <c:v>Qui ci sono situazioni ed iniziative che riescono a coinvolgerci</c:v>
                </c:pt>
                <c:pt idx="3">
                  <c:v>In questo paese i giovani possono trovare molte opportunità per divertirsi</c:v>
                </c:pt>
              </c:strCache>
            </c:strRef>
          </c:cat>
          <c:val>
            <c:numRef>
              <c:f>Comunità!$J$9:$J$12</c:f>
              <c:numCache>
                <c:formatCode>General</c:formatCode>
                <c:ptCount val="4"/>
                <c:pt idx="0">
                  <c:v>34.1</c:v>
                </c:pt>
                <c:pt idx="1">
                  <c:v>58.2</c:v>
                </c:pt>
                <c:pt idx="2">
                  <c:v>32</c:v>
                </c:pt>
                <c:pt idx="3">
                  <c:v>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3C-4061-A2E2-2E7847819162}"/>
            </c:ext>
          </c:extLst>
        </c:ser>
        <c:ser>
          <c:idx val="3"/>
          <c:order val="3"/>
          <c:tx>
            <c:strRef>
              <c:f>Comunità!$K$8</c:f>
              <c:strCache>
                <c:ptCount val="1"/>
                <c:pt idx="0">
                  <c:v>ROMANO DL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Comunità!$G$9:$G$12</c:f>
              <c:strCache>
                <c:ptCount val="4"/>
                <c:pt idx="0">
                  <c:v>In questo paese ci sono abbastanza iniziative rivolte ai giovani della mia età</c:v>
                </c:pt>
                <c:pt idx="1">
                  <c:v>In questo paese ci sono abbastanza opportunità di frequentarsi tra giovani</c:v>
                </c:pt>
                <c:pt idx="2">
                  <c:v>Qui ci sono situazioni ed iniziative che riescono a coinvolgerci</c:v>
                </c:pt>
                <c:pt idx="3">
                  <c:v>In questo paese i giovani possono trovare molte opportunità per divertirsi</c:v>
                </c:pt>
              </c:strCache>
            </c:strRef>
          </c:cat>
          <c:val>
            <c:numRef>
              <c:f>Comunità!$K$9:$K$12</c:f>
              <c:numCache>
                <c:formatCode>General</c:formatCode>
                <c:ptCount val="4"/>
                <c:pt idx="0">
                  <c:v>38.4</c:v>
                </c:pt>
                <c:pt idx="1">
                  <c:v>59.3</c:v>
                </c:pt>
                <c:pt idx="2">
                  <c:v>36.4</c:v>
                </c:pt>
                <c:pt idx="3">
                  <c:v>44.300000000000004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3C-4061-A2E2-2E7847819162}"/>
            </c:ext>
          </c:extLst>
        </c:ser>
        <c:ser>
          <c:idx val="4"/>
          <c:order val="4"/>
          <c:tx>
            <c:strRef>
              <c:f>Comunità!$L$8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Comunità!$G$9:$G$12</c:f>
              <c:strCache>
                <c:ptCount val="4"/>
                <c:pt idx="0">
                  <c:v>In questo paese ci sono abbastanza iniziative rivolte ai giovani della mia età</c:v>
                </c:pt>
                <c:pt idx="1">
                  <c:v>In questo paese ci sono abbastanza opportunità di frequentarsi tra giovani</c:v>
                </c:pt>
                <c:pt idx="2">
                  <c:v>Qui ci sono situazioni ed iniziative che riescono a coinvolgerci</c:v>
                </c:pt>
                <c:pt idx="3">
                  <c:v>In questo paese i giovani possono trovare molte opportunità per divertirsi</c:v>
                </c:pt>
              </c:strCache>
            </c:strRef>
          </c:cat>
          <c:val>
            <c:numRef>
              <c:f>Comunità!$L$9:$L$12</c:f>
              <c:numCache>
                <c:formatCode>General</c:formatCode>
                <c:ptCount val="4"/>
                <c:pt idx="0">
                  <c:v>30.700000000000003</c:v>
                </c:pt>
                <c:pt idx="1">
                  <c:v>57.5</c:v>
                </c:pt>
                <c:pt idx="2">
                  <c:v>31.099999999999998</c:v>
                </c:pt>
                <c:pt idx="3">
                  <c:v>45.599999999999994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3C-4061-A2E2-2E78478191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3479680"/>
        <c:axId val="2133480096"/>
      </c:barChart>
      <c:catAx>
        <c:axId val="21334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80096"/>
        <c:crosses val="autoZero"/>
        <c:auto val="1"/>
        <c:lblAlgn val="ctr"/>
        <c:lblOffset val="100"/>
        <c:noMultiLvlLbl val="0"/>
      </c:catAx>
      <c:valAx>
        <c:axId val="2133480096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7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>
                <a:effectLst/>
              </a:rPr>
              <a:t>Frequenza dell’attività sportiva, % per ambito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Ambiti!$A$45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Ambiti!$B$44:$F$44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Ambiti!$B$45:$F$45</c:f>
              <c:numCache>
                <c:formatCode>General</c:formatCode>
                <c:ptCount val="5"/>
                <c:pt idx="0">
                  <c:v>13.3</c:v>
                </c:pt>
                <c:pt idx="1">
                  <c:v>12.6</c:v>
                </c:pt>
                <c:pt idx="2">
                  <c:v>10.199999999999999</c:v>
                </c:pt>
                <c:pt idx="3">
                  <c:v>33.1</c:v>
                </c:pt>
                <c:pt idx="4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E-44D9-849A-43E24AB7E8B3}"/>
            </c:ext>
          </c:extLst>
        </c:ser>
        <c:ser>
          <c:idx val="1"/>
          <c:order val="1"/>
          <c:tx>
            <c:strRef>
              <c:f>Ambiti!$A$46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Ambiti!$B$44:$F$44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Ambiti!$B$46:$F$46</c:f>
              <c:numCache>
                <c:formatCode>General</c:formatCode>
                <c:ptCount val="5"/>
                <c:pt idx="0">
                  <c:v>12.7</c:v>
                </c:pt>
                <c:pt idx="1">
                  <c:v>13.1</c:v>
                </c:pt>
                <c:pt idx="2">
                  <c:v>9.8000000000000007</c:v>
                </c:pt>
                <c:pt idx="3">
                  <c:v>31.7</c:v>
                </c:pt>
                <c:pt idx="4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E-44D9-849A-43E24AB7E8B3}"/>
            </c:ext>
          </c:extLst>
        </c:ser>
        <c:ser>
          <c:idx val="2"/>
          <c:order val="2"/>
          <c:tx>
            <c:strRef>
              <c:f>Ambiti!$A$47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Ambiti!$B$44:$F$44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Ambiti!$B$47:$F$47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13.3</c:v>
                </c:pt>
                <c:pt idx="2">
                  <c:v>11.2</c:v>
                </c:pt>
                <c:pt idx="3">
                  <c:v>37</c:v>
                </c:pt>
                <c:pt idx="4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E-44D9-849A-43E24AB7E8B3}"/>
            </c:ext>
          </c:extLst>
        </c:ser>
        <c:ser>
          <c:idx val="3"/>
          <c:order val="3"/>
          <c:tx>
            <c:strRef>
              <c:f>Ambiti!$A$48</c:f>
              <c:strCache>
                <c:ptCount val="1"/>
                <c:pt idx="0">
                  <c:v>Romano DL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Ambiti!$B$44:$F$44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Ambiti!$B$48:$F$48</c:f>
              <c:numCache>
                <c:formatCode>General</c:formatCode>
                <c:ptCount val="5"/>
                <c:pt idx="0">
                  <c:v>15.1</c:v>
                </c:pt>
                <c:pt idx="1">
                  <c:v>13.8</c:v>
                </c:pt>
                <c:pt idx="2">
                  <c:v>11.9</c:v>
                </c:pt>
                <c:pt idx="3">
                  <c:v>31.1</c:v>
                </c:pt>
                <c:pt idx="4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0E-44D9-849A-43E24AB7E8B3}"/>
            </c:ext>
          </c:extLst>
        </c:ser>
        <c:ser>
          <c:idx val="4"/>
          <c:order val="4"/>
          <c:tx>
            <c:strRef>
              <c:f>Ambiti!$A$49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Ambiti!$B$44:$F$44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Ambiti!$B$49:$F$49</c:f>
              <c:numCache>
                <c:formatCode>General</c:formatCode>
                <c:ptCount val="5"/>
                <c:pt idx="0">
                  <c:v>13.8</c:v>
                </c:pt>
                <c:pt idx="1">
                  <c:v>12.4</c:v>
                </c:pt>
                <c:pt idx="2">
                  <c:v>9.3000000000000007</c:v>
                </c:pt>
                <c:pt idx="3">
                  <c:v>33.299999999999997</c:v>
                </c:pt>
                <c:pt idx="4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0E-44D9-849A-43E24AB7E8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7634688"/>
        <c:axId val="737635104"/>
      </c:barChart>
      <c:catAx>
        <c:axId val="73763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635104"/>
        <c:crosses val="autoZero"/>
        <c:auto val="1"/>
        <c:lblAlgn val="ctr"/>
        <c:lblOffset val="100"/>
        <c:noMultiLvlLbl val="0"/>
      </c:catAx>
      <c:valAx>
        <c:axId val="73763510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63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>
                <a:effectLst/>
              </a:rPr>
              <a:t>Frequenza delle attività culturali strutturate, % per ambito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Ambiti!$A$52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Ambiti!$B$51:$F$51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Ambiti!$B$52:$F$52</c:f>
              <c:numCache>
                <c:formatCode>General</c:formatCode>
                <c:ptCount val="5"/>
                <c:pt idx="0">
                  <c:v>54.3</c:v>
                </c:pt>
                <c:pt idx="1">
                  <c:v>25.5</c:v>
                </c:pt>
                <c:pt idx="2">
                  <c:v>7.2</c:v>
                </c:pt>
                <c:pt idx="3">
                  <c:v>10.1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3-4C09-91C4-7D064BF54207}"/>
            </c:ext>
          </c:extLst>
        </c:ser>
        <c:ser>
          <c:idx val="1"/>
          <c:order val="1"/>
          <c:tx>
            <c:strRef>
              <c:f>Ambiti!$A$53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Ambiti!$B$51:$F$51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Ambiti!$B$53:$F$53</c:f>
              <c:numCache>
                <c:formatCode>General</c:formatCode>
                <c:ptCount val="5"/>
                <c:pt idx="0">
                  <c:v>59.2</c:v>
                </c:pt>
                <c:pt idx="1">
                  <c:v>26.1</c:v>
                </c:pt>
                <c:pt idx="2">
                  <c:v>4.5999999999999996</c:v>
                </c:pt>
                <c:pt idx="3">
                  <c:v>7.2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3-4C09-91C4-7D064BF54207}"/>
            </c:ext>
          </c:extLst>
        </c:ser>
        <c:ser>
          <c:idx val="2"/>
          <c:order val="2"/>
          <c:tx>
            <c:strRef>
              <c:f>Ambiti!$A$54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Ambiti!$B$51:$F$51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Ambiti!$B$54:$F$54</c:f>
              <c:numCache>
                <c:formatCode>General</c:formatCode>
                <c:ptCount val="5"/>
                <c:pt idx="0">
                  <c:v>60.8</c:v>
                </c:pt>
                <c:pt idx="1">
                  <c:v>24.9</c:v>
                </c:pt>
                <c:pt idx="2">
                  <c:v>6.5</c:v>
                </c:pt>
                <c:pt idx="3">
                  <c:v>5.6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D3-4C09-91C4-7D064BF54207}"/>
            </c:ext>
          </c:extLst>
        </c:ser>
        <c:ser>
          <c:idx val="3"/>
          <c:order val="3"/>
          <c:tx>
            <c:strRef>
              <c:f>Ambiti!$A$55</c:f>
              <c:strCache>
                <c:ptCount val="1"/>
                <c:pt idx="0">
                  <c:v>Romano DL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Ambiti!$B$51:$F$51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Ambiti!$B$55:$F$55</c:f>
              <c:numCache>
                <c:formatCode>General</c:formatCode>
                <c:ptCount val="5"/>
                <c:pt idx="0">
                  <c:v>52.1</c:v>
                </c:pt>
                <c:pt idx="1">
                  <c:v>26.4</c:v>
                </c:pt>
                <c:pt idx="2">
                  <c:v>7.5</c:v>
                </c:pt>
                <c:pt idx="3">
                  <c:v>11.3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D3-4C09-91C4-7D064BF54207}"/>
            </c:ext>
          </c:extLst>
        </c:ser>
        <c:ser>
          <c:idx val="4"/>
          <c:order val="4"/>
          <c:tx>
            <c:strRef>
              <c:f>Ambiti!$A$56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Ambiti!$B$51:$F$51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Ambiti!$B$56:$F$56</c:f>
              <c:numCache>
                <c:formatCode>General</c:formatCode>
                <c:ptCount val="5"/>
                <c:pt idx="0">
                  <c:v>53</c:v>
                </c:pt>
                <c:pt idx="1">
                  <c:v>25.3</c:v>
                </c:pt>
                <c:pt idx="2">
                  <c:v>7.7</c:v>
                </c:pt>
                <c:pt idx="3">
                  <c:v>10.8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D3-4C09-91C4-7D064BF542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6660880"/>
        <c:axId val="1246669200"/>
      </c:barChart>
      <c:catAx>
        <c:axId val="124666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669200"/>
        <c:crosses val="autoZero"/>
        <c:auto val="1"/>
        <c:lblAlgn val="ctr"/>
        <c:lblOffset val="100"/>
        <c:noMultiLvlLbl val="0"/>
      </c:catAx>
      <c:valAx>
        <c:axId val="124666920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66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>
                <a:effectLst/>
              </a:rPr>
              <a:t>Frequenza delle attività di volontariato, % per ambito</a:t>
            </a:r>
            <a:endParaRPr lang="it-IT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Ambiti!$A$59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Ambiti!$B$58:$F$58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Ambiti!$B$59:$F$59</c:f>
              <c:numCache>
                <c:formatCode>General</c:formatCode>
                <c:ptCount val="5"/>
                <c:pt idx="0">
                  <c:v>59.8</c:v>
                </c:pt>
                <c:pt idx="1">
                  <c:v>29.6</c:v>
                </c:pt>
                <c:pt idx="2">
                  <c:v>5.6</c:v>
                </c:pt>
                <c:pt idx="3">
                  <c:v>4.3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7-4870-A7A8-5BBF9CCE89D2}"/>
            </c:ext>
          </c:extLst>
        </c:ser>
        <c:ser>
          <c:idx val="1"/>
          <c:order val="1"/>
          <c:tx>
            <c:strRef>
              <c:f>Ambiti!$A$60</c:f>
              <c:strCache>
                <c:ptCount val="1"/>
                <c:pt idx="0">
                  <c:v>Dalmine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Ambiti!$B$58:$F$58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Ambiti!$B$60:$F$60</c:f>
              <c:numCache>
                <c:formatCode>General</c:formatCode>
                <c:ptCount val="5"/>
                <c:pt idx="0">
                  <c:v>64.5</c:v>
                </c:pt>
                <c:pt idx="1">
                  <c:v>25.7</c:v>
                </c:pt>
                <c:pt idx="2">
                  <c:v>3.9</c:v>
                </c:pt>
                <c:pt idx="3">
                  <c:v>4.9000000000000004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57-4870-A7A8-5BBF9CCE89D2}"/>
            </c:ext>
          </c:extLst>
        </c:ser>
        <c:ser>
          <c:idx val="2"/>
          <c:order val="2"/>
          <c:tx>
            <c:strRef>
              <c:f>Ambiti!$A$61</c:f>
              <c:strCache>
                <c:ptCount val="1"/>
                <c:pt idx="0">
                  <c:v>Isola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Ambiti!$B$58:$F$58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Ambiti!$B$61:$F$61</c:f>
              <c:numCache>
                <c:formatCode>General</c:formatCode>
                <c:ptCount val="5"/>
                <c:pt idx="0">
                  <c:v>52.5</c:v>
                </c:pt>
                <c:pt idx="1">
                  <c:v>36.200000000000003</c:v>
                </c:pt>
                <c:pt idx="2">
                  <c:v>6.5</c:v>
                </c:pt>
                <c:pt idx="3">
                  <c:v>3.6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57-4870-A7A8-5BBF9CCE89D2}"/>
            </c:ext>
          </c:extLst>
        </c:ser>
        <c:ser>
          <c:idx val="3"/>
          <c:order val="3"/>
          <c:tx>
            <c:strRef>
              <c:f>Ambiti!$A$62</c:f>
              <c:strCache>
                <c:ptCount val="1"/>
                <c:pt idx="0">
                  <c:v>Romano DL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Ambiti!$B$58:$F$58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Ambiti!$B$62:$F$62</c:f>
              <c:numCache>
                <c:formatCode>General</c:formatCode>
                <c:ptCount val="5"/>
                <c:pt idx="0">
                  <c:v>54.9</c:v>
                </c:pt>
                <c:pt idx="1">
                  <c:v>33.299999999999997</c:v>
                </c:pt>
                <c:pt idx="2">
                  <c:v>5.8</c:v>
                </c:pt>
                <c:pt idx="3">
                  <c:v>5.3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57-4870-A7A8-5BBF9CCE89D2}"/>
            </c:ext>
          </c:extLst>
        </c:ser>
        <c:ser>
          <c:idx val="4"/>
          <c:order val="4"/>
          <c:tx>
            <c:strRef>
              <c:f>Ambiti!$A$63</c:f>
              <c:strCache>
                <c:ptCount val="1"/>
                <c:pt idx="0">
                  <c:v>Treviglio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Ambiti!$B$58:$F$58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Ambiti!$B$63:$F$63</c:f>
              <c:numCache>
                <c:formatCode>General</c:formatCode>
                <c:ptCount val="5"/>
                <c:pt idx="0">
                  <c:v>62.9</c:v>
                </c:pt>
                <c:pt idx="1">
                  <c:v>27.1</c:v>
                </c:pt>
                <c:pt idx="2">
                  <c:v>5.6</c:v>
                </c:pt>
                <c:pt idx="3">
                  <c:v>3.9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57-4870-A7A8-5BBF9CCE89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8831200"/>
        <c:axId val="1240036720"/>
      </c:barChart>
      <c:catAx>
        <c:axId val="12488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036720"/>
        <c:crosses val="autoZero"/>
        <c:auto val="1"/>
        <c:lblAlgn val="ctr"/>
        <c:lblOffset val="100"/>
        <c:noMultiLvlLbl val="0"/>
      </c:catAx>
      <c:valAx>
        <c:axId val="124003672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83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55142354111516"/>
          <c:y val="0.9386354685886481"/>
          <c:w val="0.61764507004927172"/>
          <c:h val="4.4590266567723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Frequenza</a:t>
            </a:r>
            <a:r>
              <a:rPr lang="it-IT" sz="1600" b="1" baseline="0" dirty="0"/>
              <a:t> attività digitali, %</a:t>
            </a:r>
            <a:endParaRPr lang="it-IT" sz="1600" b="1" dirty="0"/>
          </a:p>
        </c:rich>
      </c:tx>
      <c:layout>
        <c:manualLayout>
          <c:xMode val="edge"/>
          <c:yMode val="edge"/>
          <c:x val="0.22343989273123133"/>
          <c:y val="2.1039781703288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Internet!$B$1</c:f>
              <c:strCache>
                <c:ptCount val="1"/>
                <c:pt idx="0">
                  <c:v>Uso videogiochi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Internet!$A$2:$A$6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Internet!$B$2:$B$6</c:f>
              <c:numCache>
                <c:formatCode>General</c:formatCode>
                <c:ptCount val="5"/>
                <c:pt idx="0">
                  <c:v>27.9</c:v>
                </c:pt>
                <c:pt idx="1">
                  <c:v>13.5</c:v>
                </c:pt>
                <c:pt idx="2">
                  <c:v>11.9</c:v>
                </c:pt>
                <c:pt idx="3">
                  <c:v>18.2</c:v>
                </c:pt>
                <c:pt idx="4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4-4368-8475-07055131C10C}"/>
            </c:ext>
          </c:extLst>
        </c:ser>
        <c:ser>
          <c:idx val="1"/>
          <c:order val="1"/>
          <c:tx>
            <c:strRef>
              <c:f>Internet!$C$1</c:f>
              <c:strCache>
                <c:ptCount val="1"/>
                <c:pt idx="0">
                  <c:v>Navigare in Internet per svago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Internet!$A$2:$A$6</c:f>
              <c:strCache>
                <c:ptCount val="5"/>
                <c:pt idx="0">
                  <c:v>Mai</c:v>
                </c:pt>
                <c:pt idx="1">
                  <c:v>Poche volte l'anno</c:v>
                </c:pt>
                <c:pt idx="2">
                  <c:v>1 o 2 volte al mese</c:v>
                </c:pt>
                <c:pt idx="3">
                  <c:v>Almeno 1 volta a settimana</c:v>
                </c:pt>
                <c:pt idx="4">
                  <c:v>Quasi ogni giorno</c:v>
                </c:pt>
              </c:strCache>
            </c:strRef>
          </c:cat>
          <c:val>
            <c:numRef>
              <c:f>Internet!$C$2:$C$6</c:f>
              <c:numCache>
                <c:formatCode>General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1.1000000000000001</c:v>
                </c:pt>
                <c:pt idx="3">
                  <c:v>4.8</c:v>
                </c:pt>
                <c:pt idx="4">
                  <c:v>92.9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A4-4368-8475-07055131C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36057439"/>
        <c:axId val="936071167"/>
      </c:barChart>
      <c:catAx>
        <c:axId val="93605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071167"/>
        <c:crosses val="autoZero"/>
        <c:auto val="1"/>
        <c:lblAlgn val="ctr"/>
        <c:lblOffset val="100"/>
        <c:noMultiLvlLbl val="0"/>
      </c:catAx>
      <c:valAx>
        <c:axId val="936071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057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% di risposte "molto" o "molto spesso" a</a:t>
            </a:r>
            <a:r>
              <a:rPr lang="en-US" b="1" baseline="0"/>
              <a:t>lle domande che misurano l'uso problematico dei social media</a:t>
            </a:r>
            <a:endParaRPr lang="en-US" b="1"/>
          </a:p>
        </c:rich>
      </c:tx>
      <c:layout>
        <c:manualLayout>
          <c:xMode val="edge"/>
          <c:yMode val="edge"/>
          <c:x val="0.13532633420822396"/>
          <c:y val="2.7777824389714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Internet!$B$23</c:f>
              <c:strCache>
                <c:ptCount val="1"/>
                <c:pt idx="0">
                  <c:v>Molto o molto spesso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Internet!$A$24:$A$29</c:f>
              <c:strCache>
                <c:ptCount val="6"/>
                <c:pt idx="0">
                  <c:v>sei diventato ansioso o agitato se ti è stato proibito l’uso dei social media?</c:v>
                </c:pt>
                <c:pt idx="1">
                  <c:v>hai provato a smettere di usare i social media senza riuscirci?</c:v>
                </c:pt>
                <c:pt idx="2">
                  <c:v>hai utilizzato i SM così tanto che il loro uso ha avuto un impatto negativo sui tuoi studi?</c:v>
                </c:pt>
                <c:pt idx="3">
                  <c:v>hai usato i social media per dimenticare i tuoi problemi personali?</c:v>
                </c:pt>
                <c:pt idx="4">
                  <c:v>hai sentito il bisogno di usare sempre di più i social media?</c:v>
                </c:pt>
                <c:pt idx="5">
                  <c:v>hai trascorso molto tempo pensando ai social media o hai programmato di usarli?</c:v>
                </c:pt>
              </c:strCache>
            </c:strRef>
          </c:cat>
          <c:val>
            <c:numRef>
              <c:f>Internet!$B$24:$B$29</c:f>
              <c:numCache>
                <c:formatCode>General</c:formatCode>
                <c:ptCount val="6"/>
                <c:pt idx="0">
                  <c:v>5.2</c:v>
                </c:pt>
                <c:pt idx="1">
                  <c:v>8</c:v>
                </c:pt>
                <c:pt idx="2">
                  <c:v>9.9</c:v>
                </c:pt>
                <c:pt idx="3">
                  <c:v>26.3</c:v>
                </c:pt>
                <c:pt idx="4">
                  <c:v>30.8</c:v>
                </c:pt>
                <c:pt idx="5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5-42DA-9F3B-B14C04E4BB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19021071"/>
        <c:axId val="819019407"/>
      </c:barChart>
      <c:catAx>
        <c:axId val="819021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019407"/>
        <c:crosses val="autoZero"/>
        <c:auto val="1"/>
        <c:lblAlgn val="ctr"/>
        <c:lblOffset val="100"/>
        <c:noMultiLvlLbl val="0"/>
      </c:catAx>
      <c:valAx>
        <c:axId val="819019407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021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6F72AC-7118-4ACF-928E-A83FE02F76EA}" type="datetime1">
              <a:rPr lang="it-IT" smtClean="0"/>
              <a:t>22/04/2021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DA6A59-351F-4FD2-97A5-5754527D0963}" type="datetime1">
              <a:rPr lang="it-IT" noProof="0" smtClean="0"/>
              <a:t>22/04/2021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974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682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813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76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513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63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487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782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919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085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77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725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169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246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0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580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506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183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546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341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560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02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331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665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897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939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953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553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8152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163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217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8803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41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732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5381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853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9030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30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5141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3086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88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82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553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421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59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il sottotitolo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: Angoli arrotondati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200" b="1" noProof="0">
              <a:solidFill>
                <a:schemeClr val="accent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it-IT" noProof="0"/>
              <a:t>Fare clic per modificare il titolo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it-IT" noProof="0"/>
              <a:t>Modificare gli stili del testo dello schema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. sinistr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Col. destr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: Angoli arrotondati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200" b="1" noProof="0">
              <a:solidFill>
                <a:schemeClr val="accent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9" name="Segnaposto immagine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it-IT" noProof="0"/>
              <a:t>Fare clic per modificare il titolo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. sinistr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ottotito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. sinistr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ottotito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con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. sinistr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Intestazione sinistra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it-IT" noProof="0"/>
              <a:t>Confronto A</a:t>
            </a:r>
          </a:p>
        </p:txBody>
      </p:sp>
      <p:sp>
        <p:nvSpPr>
          <p:cNvPr id="4" name="Col. destr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Intestazione destra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it-IT" noProof="0"/>
              <a:t>Confronto B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4" name="Sottotito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  <p:sp>
        <p:nvSpPr>
          <p:cNvPr id="10" name="Didascalia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it-IT" noProof="0"/>
              <a:t>Inserire la didascalia dell'immagine qui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elemento multimediale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il video</a:t>
            </a:r>
          </a:p>
        </p:txBody>
      </p:sp>
      <p:sp>
        <p:nvSpPr>
          <p:cNvPr id="5" name="Didascalia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it-IT" noProof="0"/>
              <a:t>Inserire la didascalia dell'immagine qui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it-IT" noProof="0"/>
              <a:t>Nome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it-IT" noProof="0"/>
              <a:t>Numero di contatto o indirizzo posta elettronica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il sottotitolo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it-IT" noProof="0"/>
              <a:t>Fare clic per modificare lo stile del titolo dello schema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ella: 4 punte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ella: 4 punte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ella: 4 punte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: Angoli arrotondati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it-IT" sz="1200" b="1" dirty="0">
              <a:solidFill>
                <a:srgbClr val="093C71"/>
              </a:solidFill>
            </a:endParaRPr>
          </a:p>
        </p:txBody>
      </p:sp>
      <p:sp>
        <p:nvSpPr>
          <p:cNvPr id="9" name="Rettangolo: Angoli arrotondati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it-IT" smtClean="0"/>
              <a:pPr algn="ctr" rtl="0"/>
              <a:t>‹N›</a:t>
            </a:fld>
            <a:endParaRPr lang="it-IT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ella: 4 punte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ella: 4 punte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ella: 4 punte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asella di tes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it-IT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Lisandro Milanesi</a:t>
            </a: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it-IT"/>
              <a:t>Inserire un piè di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66A0A08-6FD6-4436-A3CC-1150102BA87A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9DB0CA-F389-4CBF-9E3A-52F0B958C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78" t="36641" r="24213" b="38750"/>
          <a:stretch/>
        </p:blipFill>
        <p:spPr>
          <a:xfrm>
            <a:off x="2190750" y="317299"/>
            <a:ext cx="7543800" cy="205932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41A0956-3EFD-45A5-982A-6D5A4302C29D}"/>
              </a:ext>
            </a:extLst>
          </p:cNvPr>
          <p:cNvSpPr/>
          <p:nvPr/>
        </p:nvSpPr>
        <p:spPr>
          <a:xfrm>
            <a:off x="2754078" y="2910185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#ResearchTheGAP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D1CE28-3C39-497D-B528-23D1FDAC33FD}"/>
              </a:ext>
            </a:extLst>
          </p:cNvPr>
          <p:cNvSpPr txBox="1"/>
          <p:nvPr/>
        </p:nvSpPr>
        <p:spPr>
          <a:xfrm flipH="1">
            <a:off x="3741419" y="4495800"/>
            <a:ext cx="4471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ricerca su gioco d’azzardo e benessere degli studenti del distretto di Bergamo Ovest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23CF404-86AB-4A7A-B876-E885FFC57B3E}"/>
              </a:ext>
            </a:extLst>
          </p:cNvPr>
          <p:cNvSpPr/>
          <p:nvPr/>
        </p:nvSpPr>
        <p:spPr>
          <a:xfrm>
            <a:off x="3612860" y="4350601"/>
            <a:ext cx="4699578" cy="1334765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61" y="539884"/>
            <a:ext cx="10862677" cy="446281"/>
          </a:xfrm>
        </p:spPr>
        <p:txBody>
          <a:bodyPr rtlCol="0"/>
          <a:lstStyle/>
          <a:p>
            <a:pPr rtl="0"/>
            <a:r>
              <a:rPr lang="it-IT" dirty="0"/>
              <a:t>Internet e videogiochi: frequenza d’uso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10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B43D6D9-14AC-43EB-BD03-5F09FF69FAE3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1A37918E-5370-4004-9444-6DAC1C64BDE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67361" y="1559851"/>
          <a:ext cx="5375656" cy="419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796D0D8-AB4A-4197-AA19-21AD2335715F}"/>
              </a:ext>
            </a:extLst>
          </p:cNvPr>
          <p:cNvSpPr/>
          <p:nvPr/>
        </p:nvSpPr>
        <p:spPr>
          <a:xfrm>
            <a:off x="350308" y="1293864"/>
            <a:ext cx="5465184" cy="4785412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E8CD9CB8-6B30-428D-A8FF-8676EE0BD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85990"/>
              </p:ext>
            </p:extLst>
          </p:nvPr>
        </p:nvGraphicFramePr>
        <p:xfrm>
          <a:off x="5993663" y="1673376"/>
          <a:ext cx="5884013" cy="1858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362">
                  <a:extLst>
                    <a:ext uri="{9D8B030D-6E8A-4147-A177-3AD203B41FA5}">
                      <a16:colId xmlns:a16="http://schemas.microsoft.com/office/drawing/2014/main" val="1726582427"/>
                    </a:ext>
                  </a:extLst>
                </a:gridCol>
                <a:gridCol w="884385">
                  <a:extLst>
                    <a:ext uri="{9D8B030D-6E8A-4147-A177-3AD203B41FA5}">
                      <a16:colId xmlns:a16="http://schemas.microsoft.com/office/drawing/2014/main" val="3909718618"/>
                    </a:ext>
                  </a:extLst>
                </a:gridCol>
                <a:gridCol w="982323">
                  <a:extLst>
                    <a:ext uri="{9D8B030D-6E8A-4147-A177-3AD203B41FA5}">
                      <a16:colId xmlns:a16="http://schemas.microsoft.com/office/drawing/2014/main" val="3554420512"/>
                    </a:ext>
                  </a:extLst>
                </a:gridCol>
                <a:gridCol w="992245">
                  <a:extLst>
                    <a:ext uri="{9D8B030D-6E8A-4147-A177-3AD203B41FA5}">
                      <a16:colId xmlns:a16="http://schemas.microsoft.com/office/drawing/2014/main" val="1263652047"/>
                    </a:ext>
                  </a:extLst>
                </a:gridCol>
                <a:gridCol w="1389143">
                  <a:extLst>
                    <a:ext uri="{9D8B030D-6E8A-4147-A177-3AD203B41FA5}">
                      <a16:colId xmlns:a16="http://schemas.microsoft.com/office/drawing/2014/main" val="1325217070"/>
                    </a:ext>
                  </a:extLst>
                </a:gridCol>
                <a:gridCol w="952555">
                  <a:extLst>
                    <a:ext uri="{9D8B030D-6E8A-4147-A177-3AD203B41FA5}">
                      <a16:colId xmlns:a16="http://schemas.microsoft.com/office/drawing/2014/main" val="1685559501"/>
                    </a:ext>
                  </a:extLst>
                </a:gridCol>
              </a:tblGrid>
              <a:tr h="5000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Ambito</a:t>
                      </a:r>
                      <a:endParaRPr lang="it-IT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Mai</a:t>
                      </a:r>
                      <a:endParaRPr lang="it-IT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Poche volte l'anno</a:t>
                      </a:r>
                      <a:endParaRPr lang="it-IT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 o 2 volte al mese</a:t>
                      </a:r>
                      <a:endParaRPr lang="it-IT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Almeno 1 volta a settimana</a:t>
                      </a:r>
                      <a:endParaRPr lang="it-IT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Quasi ogni giorno</a:t>
                      </a:r>
                      <a:endParaRPr lang="it-IT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6494525"/>
                  </a:ext>
                </a:extLst>
              </a:tr>
              <a:tr h="2798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Treviglio</a:t>
                      </a:r>
                      <a:endParaRPr lang="it-IT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92,2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19618427"/>
                  </a:ext>
                </a:extLst>
              </a:tr>
              <a:tr h="51911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Romano DL</a:t>
                      </a:r>
                      <a:endParaRPr lang="it-IT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93,1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08716406"/>
                  </a:ext>
                </a:extLst>
              </a:tr>
              <a:tr h="2798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solidFill>
                            <a:schemeClr val="accent2"/>
                          </a:solidFill>
                          <a:effectLst/>
                        </a:rPr>
                        <a:t>Dalmine</a:t>
                      </a:r>
                      <a:endParaRPr lang="it-IT" sz="12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93,5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5300494"/>
                  </a:ext>
                </a:extLst>
              </a:tr>
              <a:tr h="2798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Isola</a:t>
                      </a:r>
                      <a:endParaRPr lang="it-IT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0,9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95,3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888636"/>
                  </a:ext>
                </a:extLst>
              </a:tr>
            </a:tbl>
          </a:graphicData>
        </a:graphic>
      </p:graphicFrame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60F7D229-CFED-4ABE-BC50-CAF62976A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125950"/>
              </p:ext>
            </p:extLst>
          </p:nvPr>
        </p:nvGraphicFramePr>
        <p:xfrm>
          <a:off x="5993663" y="4167028"/>
          <a:ext cx="5884014" cy="1913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462">
                  <a:extLst>
                    <a:ext uri="{9D8B030D-6E8A-4147-A177-3AD203B41FA5}">
                      <a16:colId xmlns:a16="http://schemas.microsoft.com/office/drawing/2014/main" val="1125928737"/>
                    </a:ext>
                  </a:extLst>
                </a:gridCol>
                <a:gridCol w="846286">
                  <a:extLst>
                    <a:ext uri="{9D8B030D-6E8A-4147-A177-3AD203B41FA5}">
                      <a16:colId xmlns:a16="http://schemas.microsoft.com/office/drawing/2014/main" val="3691647171"/>
                    </a:ext>
                  </a:extLst>
                </a:gridCol>
                <a:gridCol w="982323">
                  <a:extLst>
                    <a:ext uri="{9D8B030D-6E8A-4147-A177-3AD203B41FA5}">
                      <a16:colId xmlns:a16="http://schemas.microsoft.com/office/drawing/2014/main" val="3325064042"/>
                    </a:ext>
                  </a:extLst>
                </a:gridCol>
                <a:gridCol w="992245">
                  <a:extLst>
                    <a:ext uri="{9D8B030D-6E8A-4147-A177-3AD203B41FA5}">
                      <a16:colId xmlns:a16="http://schemas.microsoft.com/office/drawing/2014/main" val="742546860"/>
                    </a:ext>
                  </a:extLst>
                </a:gridCol>
                <a:gridCol w="1389143">
                  <a:extLst>
                    <a:ext uri="{9D8B030D-6E8A-4147-A177-3AD203B41FA5}">
                      <a16:colId xmlns:a16="http://schemas.microsoft.com/office/drawing/2014/main" val="4058874783"/>
                    </a:ext>
                  </a:extLst>
                </a:gridCol>
                <a:gridCol w="952555">
                  <a:extLst>
                    <a:ext uri="{9D8B030D-6E8A-4147-A177-3AD203B41FA5}">
                      <a16:colId xmlns:a16="http://schemas.microsoft.com/office/drawing/2014/main" val="2189469510"/>
                    </a:ext>
                  </a:extLst>
                </a:gridCol>
              </a:tblGrid>
              <a:tr h="31742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Ambito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Mai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Poche volte l'anno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 o 2 volte al mese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Almeno 1 volta a settimana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Quasi ogni giorno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558076"/>
                  </a:ext>
                </a:extLst>
              </a:tr>
              <a:tr h="58888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Romano DL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16,7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12,2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19,2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24,9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7622888"/>
                  </a:ext>
                </a:extLst>
              </a:tr>
              <a:tr h="31742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Treviglio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29,2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12,6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10,7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18,5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4223823"/>
                  </a:ext>
                </a:extLst>
              </a:tr>
              <a:tr h="31742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Dalmine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26,1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10,4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15,6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16,6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31,3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5687851"/>
                  </a:ext>
                </a:extLst>
              </a:tr>
              <a:tr h="31742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Isola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13,6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13,1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16,6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5578096"/>
                  </a:ext>
                </a:extLst>
              </a:tr>
            </a:tbl>
          </a:graphicData>
        </a:graphic>
      </p:graphicFrame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5B4B1351-A26A-4A17-BD42-1EFFE3F639ED}"/>
              </a:ext>
            </a:extLst>
          </p:cNvPr>
          <p:cNvSpPr txBox="1">
            <a:spLocks/>
          </p:cNvSpPr>
          <p:nvPr/>
        </p:nvSpPr>
        <p:spPr>
          <a:xfrm>
            <a:off x="5993663" y="1313376"/>
            <a:ext cx="540776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Frequenza uso Internet per svago, % per ambito</a:t>
            </a:r>
          </a:p>
        </p:txBody>
      </p:sp>
      <p:sp>
        <p:nvSpPr>
          <p:cNvPr id="22" name="Segnaposto testo 6">
            <a:extLst>
              <a:ext uri="{FF2B5EF4-FFF2-40B4-BE49-F238E27FC236}">
                <a16:creationId xmlns:a16="http://schemas.microsoft.com/office/drawing/2014/main" id="{D981FB06-FC4A-4890-A92B-DBB482E7BD00}"/>
              </a:ext>
            </a:extLst>
          </p:cNvPr>
          <p:cNvSpPr txBox="1">
            <a:spLocks/>
          </p:cNvSpPr>
          <p:nvPr/>
        </p:nvSpPr>
        <p:spPr>
          <a:xfrm>
            <a:off x="5993663" y="3878225"/>
            <a:ext cx="5217262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Frequenza uso videogiochi, % per ambito</a:t>
            </a:r>
          </a:p>
        </p:txBody>
      </p:sp>
    </p:spTree>
    <p:extLst>
      <p:ext uri="{BB962C8B-B14F-4D97-AF65-F5344CB8AC3E}">
        <p14:creationId xmlns:p14="http://schemas.microsoft.com/office/powerpoint/2010/main" val="38538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61" y="558934"/>
            <a:ext cx="10862677" cy="446281"/>
          </a:xfrm>
        </p:spPr>
        <p:txBody>
          <a:bodyPr rtlCol="0"/>
          <a:lstStyle/>
          <a:p>
            <a:pPr rtl="0"/>
            <a:r>
              <a:rPr lang="it-IT" dirty="0"/>
              <a:t>Internet e videogiochi: uso problematico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5389" y="1256256"/>
            <a:ext cx="3536624" cy="660895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b="1" noProof="1">
                <a:solidFill>
                  <a:srgbClr val="002060"/>
                </a:solidFill>
              </a:rPr>
              <a:t>6,9%</a:t>
            </a:r>
            <a:r>
              <a:rPr lang="it-IT" noProof="1">
                <a:solidFill>
                  <a:srgbClr val="002060"/>
                </a:solidFill>
              </a:rPr>
              <a:t> 			</a:t>
            </a:r>
            <a:r>
              <a:rPr lang="it-IT" b="1" noProof="1">
                <a:solidFill>
                  <a:schemeClr val="accent2"/>
                </a:solidFill>
              </a:rPr>
              <a:t>18,5%</a:t>
            </a:r>
          </a:p>
          <a:p>
            <a:pPr marL="0" indent="0" rtl="0">
              <a:buNone/>
            </a:pPr>
            <a:r>
              <a:rPr lang="it-IT" b="1" noProof="1">
                <a:solidFill>
                  <a:schemeClr val="accent2"/>
                </a:solidFill>
              </a:rPr>
              <a:t>                               (social)</a:t>
            </a:r>
            <a:endParaRPr lang="it-IT" noProof="1">
              <a:solidFill>
                <a:schemeClr val="accent2"/>
              </a:solidFill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11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B43D6D9-14AC-43EB-BD03-5F09FF69FAE3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185DF89-B9C6-471C-BCE4-DE1AF88CDE88}"/>
              </a:ext>
            </a:extLst>
          </p:cNvPr>
          <p:cNvSpPr/>
          <p:nvPr/>
        </p:nvSpPr>
        <p:spPr>
          <a:xfrm>
            <a:off x="287060" y="2014993"/>
            <a:ext cx="5764569" cy="4079617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Gamepad Video Game Videogames - Free image on Pixabay">
            <a:extLst>
              <a:ext uri="{FF2B5EF4-FFF2-40B4-BE49-F238E27FC236}">
                <a16:creationId xmlns:a16="http://schemas.microsoft.com/office/drawing/2014/main" id="{F9BAEE02-C52C-456C-81FD-93A0F475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2" y="1148298"/>
            <a:ext cx="867597" cy="4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lemento grafico 3" descr="Influencer con riempimento a tinta unita">
            <a:extLst>
              <a:ext uri="{FF2B5EF4-FFF2-40B4-BE49-F238E27FC236}">
                <a16:creationId xmlns:a16="http://schemas.microsoft.com/office/drawing/2014/main" id="{5216D795-5602-45E3-BB5B-27ECCE0D0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2198" y="958773"/>
            <a:ext cx="768854" cy="768854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85156D2-979E-4029-979C-72D4981D5FB6}"/>
              </a:ext>
            </a:extLst>
          </p:cNvPr>
          <p:cNvSpPr/>
          <p:nvPr/>
        </p:nvSpPr>
        <p:spPr>
          <a:xfrm>
            <a:off x="4501375" y="1865583"/>
            <a:ext cx="210312" cy="45076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1F99E6A9-4508-4372-898E-3341DA532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012131"/>
              </p:ext>
            </p:extLst>
          </p:nvPr>
        </p:nvGraphicFramePr>
        <p:xfrm>
          <a:off x="217545" y="2175955"/>
          <a:ext cx="5808350" cy="357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E1360B1-9606-45FE-AEB2-CFCFDF628B5B}"/>
              </a:ext>
            </a:extLst>
          </p:cNvPr>
          <p:cNvSpPr/>
          <p:nvPr/>
        </p:nvSpPr>
        <p:spPr>
          <a:xfrm>
            <a:off x="4386891" y="3377284"/>
            <a:ext cx="1480311" cy="717844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COVID-19?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ED48A967-37FA-482E-8DCE-802CA74E1F8F}"/>
              </a:ext>
            </a:extLst>
          </p:cNvPr>
          <p:cNvSpPr/>
          <p:nvPr/>
        </p:nvSpPr>
        <p:spPr>
          <a:xfrm>
            <a:off x="6224746" y="3752849"/>
            <a:ext cx="5723125" cy="2343151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AD4C849F-2F41-445C-887A-426A38727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37597"/>
              </p:ext>
            </p:extLst>
          </p:nvPr>
        </p:nvGraphicFramePr>
        <p:xfrm>
          <a:off x="6355005" y="3963766"/>
          <a:ext cx="5537200" cy="1898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897">
                  <a:extLst>
                    <a:ext uri="{9D8B030D-6E8A-4147-A177-3AD203B41FA5}">
                      <a16:colId xmlns:a16="http://schemas.microsoft.com/office/drawing/2014/main" val="38706071"/>
                    </a:ext>
                  </a:extLst>
                </a:gridCol>
                <a:gridCol w="2661082">
                  <a:extLst>
                    <a:ext uri="{9D8B030D-6E8A-4147-A177-3AD203B41FA5}">
                      <a16:colId xmlns:a16="http://schemas.microsoft.com/office/drawing/2014/main" val="2289511347"/>
                    </a:ext>
                  </a:extLst>
                </a:gridCol>
                <a:gridCol w="1290221">
                  <a:extLst>
                    <a:ext uri="{9D8B030D-6E8A-4147-A177-3AD203B41FA5}">
                      <a16:colId xmlns:a16="http://schemas.microsoft.com/office/drawing/2014/main" val="2515171979"/>
                    </a:ext>
                  </a:extLst>
                </a:gridCol>
              </a:tblGrid>
              <a:tr h="8046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Ambito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% </a:t>
                      </a:r>
                      <a:r>
                        <a:rPr lang="it-IT" sz="14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videogaming</a:t>
                      </a:r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problematico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% uso problematico dei social</a:t>
                      </a:r>
                      <a:endParaRPr lang="it-IT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89491"/>
                  </a:ext>
                </a:extLst>
              </a:tr>
              <a:tr h="27347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Dalmine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8,9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16,9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06592"/>
                  </a:ext>
                </a:extLst>
              </a:tr>
              <a:tr h="27347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Isola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9,1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21,8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069182"/>
                  </a:ext>
                </a:extLst>
              </a:tr>
              <a:tr h="27347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Romano DL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6,5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18,6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860421"/>
                  </a:ext>
                </a:extLst>
              </a:tr>
              <a:tr h="27347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Treviglio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6,2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1891"/>
                  </a:ext>
                </a:extLst>
              </a:tr>
            </a:tbl>
          </a:graphicData>
        </a:graphic>
      </p:graphicFrame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E74F98AA-A98C-49DA-9F83-DA4573E4B505}"/>
              </a:ext>
            </a:extLst>
          </p:cNvPr>
          <p:cNvSpPr/>
          <p:nvPr/>
        </p:nvSpPr>
        <p:spPr>
          <a:xfrm>
            <a:off x="6224747" y="1636321"/>
            <a:ext cx="5667458" cy="2036079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07C2D2C-946C-42DB-BE94-4757A06E8C0E}"/>
              </a:ext>
            </a:extLst>
          </p:cNvPr>
          <p:cNvSpPr txBox="1"/>
          <p:nvPr/>
        </p:nvSpPr>
        <p:spPr>
          <a:xfrm rot="10800000" flipV="1">
            <a:off x="7465527" y="1678997"/>
            <a:ext cx="44266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/>
                </a:solidFill>
              </a:rPr>
              <a:t>L’uso problematico di videogiochi è significativamente più diffuso tra i maschi (12,6 vs. 3% delle femmine).</a:t>
            </a:r>
          </a:p>
          <a:p>
            <a:endParaRPr lang="it-IT" sz="1600" b="1" dirty="0"/>
          </a:p>
          <a:p>
            <a:r>
              <a:rPr lang="it-IT" sz="1600" b="1" dirty="0">
                <a:solidFill>
                  <a:schemeClr val="accent2"/>
                </a:solidFill>
              </a:rPr>
              <a:t>L’uso problematico dei social media, invece, è significativamente più diffuso tra le ragazze (25,7 vs. 7,7% dei maschi).</a:t>
            </a:r>
          </a:p>
          <a:p>
            <a:endParaRPr lang="it-IT" dirty="0"/>
          </a:p>
        </p:txBody>
      </p:sp>
      <p:pic>
        <p:nvPicPr>
          <p:cNvPr id="35" name="Picture 2" descr="Gamepad Video Game Videogames - Free image on Pixabay">
            <a:extLst>
              <a:ext uri="{FF2B5EF4-FFF2-40B4-BE49-F238E27FC236}">
                <a16:creationId xmlns:a16="http://schemas.microsoft.com/office/drawing/2014/main" id="{BF413CFE-437C-4DA6-94A0-55591347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93" y="1770981"/>
            <a:ext cx="867597" cy="4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Elemento grafico 35" descr="Influencer con riempimento a tinta unita">
            <a:extLst>
              <a:ext uri="{FF2B5EF4-FFF2-40B4-BE49-F238E27FC236}">
                <a16:creationId xmlns:a16="http://schemas.microsoft.com/office/drawing/2014/main" id="{9C575FE3-718F-4F1A-AF9E-78AA61A04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6264" y="2725438"/>
            <a:ext cx="768854" cy="7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6" grpId="0" animBg="1"/>
      <p:bldP spid="5" grpId="0" animBg="1"/>
      <p:bldGraphic spid="17" grpId="0">
        <p:bldAsOne/>
      </p:bldGraphic>
      <p:bldP spid="18" grpId="0" animBg="1"/>
      <p:bldP spid="18" grpId="1" animBg="1"/>
      <p:bldP spid="27" grpId="0" animBg="1"/>
      <p:bldP spid="31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Uso di sostanze: fumo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12</a:t>
            </a:fld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7C86612-5FCB-4C1C-802D-30ED5E5E5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222" y="5418000"/>
            <a:ext cx="2241138" cy="647520"/>
          </a:xfrm>
        </p:spPr>
        <p:txBody>
          <a:bodyPr/>
          <a:lstStyle/>
          <a:p>
            <a:r>
              <a:rPr lang="it-IT" dirty="0"/>
              <a:t>ESPAD2020 (46,3%)</a:t>
            </a:r>
          </a:p>
          <a:p>
            <a:r>
              <a:rPr lang="it-IT" dirty="0"/>
              <a:t>ESPAD2019 (45%)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A1250159-7C17-4D24-A553-5D93B147D9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8767881"/>
              </p:ext>
            </p:extLst>
          </p:nvPr>
        </p:nvGraphicFramePr>
        <p:xfrm>
          <a:off x="237903" y="1578160"/>
          <a:ext cx="5674206" cy="328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95DA8BC-A253-4367-ADBF-80BAE9822830}"/>
              </a:ext>
            </a:extLst>
          </p:cNvPr>
          <p:cNvSpPr/>
          <p:nvPr/>
        </p:nvSpPr>
        <p:spPr>
          <a:xfrm>
            <a:off x="289347" y="1627802"/>
            <a:ext cx="5674207" cy="3370262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7498BD04-370E-4370-B17E-A2F67F8D3964}"/>
              </a:ext>
            </a:extLst>
          </p:cNvPr>
          <p:cNvSpPr/>
          <p:nvPr/>
        </p:nvSpPr>
        <p:spPr>
          <a:xfrm>
            <a:off x="884936" y="4772682"/>
            <a:ext cx="192024" cy="50715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Segnaposto contenuto 14">
            <a:extLst>
              <a:ext uri="{FF2B5EF4-FFF2-40B4-BE49-F238E27FC236}">
                <a16:creationId xmlns:a16="http://schemas.microsoft.com/office/drawing/2014/main" id="{CA166B45-304C-49A3-9916-408DD221A7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1048914"/>
              </p:ext>
            </p:extLst>
          </p:nvPr>
        </p:nvGraphicFramePr>
        <p:xfrm>
          <a:off x="6096000" y="1627802"/>
          <a:ext cx="5741047" cy="345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9E4B69FA-DAEF-4A10-A1B9-7685B9199F09}"/>
              </a:ext>
            </a:extLst>
          </p:cNvPr>
          <p:cNvSpPr/>
          <p:nvPr/>
        </p:nvSpPr>
        <p:spPr>
          <a:xfrm>
            <a:off x="6014998" y="1655998"/>
            <a:ext cx="5872201" cy="337026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testo 9">
            <a:extLst>
              <a:ext uri="{FF2B5EF4-FFF2-40B4-BE49-F238E27FC236}">
                <a16:creationId xmlns:a16="http://schemas.microsoft.com/office/drawing/2014/main" id="{B828849A-743A-4C09-AD43-5CA212FC542B}"/>
              </a:ext>
            </a:extLst>
          </p:cNvPr>
          <p:cNvSpPr txBox="1">
            <a:spLocks/>
          </p:cNvSpPr>
          <p:nvPr/>
        </p:nvSpPr>
        <p:spPr>
          <a:xfrm>
            <a:off x="6405022" y="5438320"/>
            <a:ext cx="2241138" cy="647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ESPAD2020 (81,6%)</a:t>
            </a:r>
          </a:p>
          <a:p>
            <a:r>
              <a:rPr lang="it-IT" dirty="0"/>
              <a:t>ESPAD2019 (68%)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2C3DCAE9-9EC7-48DC-B0C0-65B57270B48E}"/>
              </a:ext>
            </a:extLst>
          </p:cNvPr>
          <p:cNvSpPr/>
          <p:nvPr/>
        </p:nvSpPr>
        <p:spPr>
          <a:xfrm>
            <a:off x="6818376" y="4460240"/>
            <a:ext cx="192024" cy="8196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DF24AC56-6BA3-46C1-9E59-64E7D23C4CE4}"/>
              </a:ext>
            </a:extLst>
          </p:cNvPr>
          <p:cNvSpPr/>
          <p:nvPr/>
        </p:nvSpPr>
        <p:spPr>
          <a:xfrm>
            <a:off x="6096001" y="472843"/>
            <a:ext cx="5741046" cy="933249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accent1"/>
                </a:solidFill>
              </a:rPr>
              <a:t>La percentuale di non fumatori nella vita è significativamente più alta per i ragazzi (50,2% vs. 46,3% delle ragazze), ma essi hanno anche una percentuale più alta di fumatori abituali (risposta «40 o più»): il 21,8% contro il 17,2% delle ragazze</a:t>
            </a:r>
          </a:p>
        </p:txBody>
      </p:sp>
    </p:spTree>
    <p:extLst>
      <p:ext uri="{BB962C8B-B14F-4D97-AF65-F5344CB8AC3E}">
        <p14:creationId xmlns:p14="http://schemas.microsoft.com/office/powerpoint/2010/main" val="39400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animBg="1"/>
      <p:bldP spid="19" grpId="0"/>
      <p:bldP spid="20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Uso di sostanze: fumo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95DA8BC-A253-4367-ADBF-80BAE9822830}"/>
              </a:ext>
            </a:extLst>
          </p:cNvPr>
          <p:cNvSpPr/>
          <p:nvPr/>
        </p:nvSpPr>
        <p:spPr>
          <a:xfrm>
            <a:off x="289347" y="1627801"/>
            <a:ext cx="11578803" cy="432532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F0A18E3C-3979-4C1F-A4A9-3CD258F586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4612181"/>
              </p:ext>
            </p:extLst>
          </p:nvPr>
        </p:nvGraphicFramePr>
        <p:xfrm>
          <a:off x="289347" y="1627801"/>
          <a:ext cx="11679980" cy="422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872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Uso di sostanze: fumo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95DA8BC-A253-4367-ADBF-80BAE9822830}"/>
              </a:ext>
            </a:extLst>
          </p:cNvPr>
          <p:cNvSpPr/>
          <p:nvPr/>
        </p:nvSpPr>
        <p:spPr>
          <a:xfrm>
            <a:off x="289347" y="1627801"/>
            <a:ext cx="11578803" cy="432532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81A0FF70-EA5B-4267-A545-EDB3E28471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3811030"/>
              </p:ext>
            </p:extLst>
          </p:nvPr>
        </p:nvGraphicFramePr>
        <p:xfrm>
          <a:off x="323850" y="1627802"/>
          <a:ext cx="11429999" cy="416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27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Uso di sostanze: alcolici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0B8B96D-B444-41DE-B8C1-07A2D0855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513" y="5716393"/>
            <a:ext cx="4254545" cy="360000"/>
          </a:xfrm>
        </p:spPr>
        <p:txBody>
          <a:bodyPr rtlCol="0"/>
          <a:lstStyle/>
          <a:p>
            <a:pPr rtl="0"/>
            <a:r>
              <a:rPr lang="it-IT" dirty="0"/>
              <a:t>ESPAD2019: 16% e 41%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15</a:t>
            </a:fld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7C86612-5FCB-4C1C-802D-30ED5E5E5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2513" y="5205688"/>
            <a:ext cx="5148000" cy="360000"/>
          </a:xfrm>
        </p:spPr>
        <p:txBody>
          <a:bodyPr/>
          <a:lstStyle/>
          <a:p>
            <a:r>
              <a:rPr lang="it-IT" dirty="0"/>
              <a:t>ESPAD2020: 18% e 46,9%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6" name="Segnaposto contenuto 15">
            <a:extLst>
              <a:ext uri="{FF2B5EF4-FFF2-40B4-BE49-F238E27FC236}">
                <a16:creationId xmlns:a16="http://schemas.microsoft.com/office/drawing/2014/main" id="{673DFE3E-403C-4120-8DF1-1AC250D6D4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9687095"/>
              </p:ext>
            </p:extLst>
          </p:nvPr>
        </p:nvGraphicFramePr>
        <p:xfrm>
          <a:off x="242615" y="1141607"/>
          <a:ext cx="5833427" cy="364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BC23DF2-EF1C-43A9-8755-C5DF4FD23DF3}"/>
              </a:ext>
            </a:extLst>
          </p:cNvPr>
          <p:cNvSpPr/>
          <p:nvPr/>
        </p:nvSpPr>
        <p:spPr>
          <a:xfrm>
            <a:off x="289348" y="1141607"/>
            <a:ext cx="5786694" cy="3856457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1BDB44E3-083D-4F0E-92A7-0EF4C390EA63}"/>
              </a:ext>
            </a:extLst>
          </p:cNvPr>
          <p:cNvSpPr/>
          <p:nvPr/>
        </p:nvSpPr>
        <p:spPr>
          <a:xfrm>
            <a:off x="6122775" y="1141607"/>
            <a:ext cx="5764954" cy="3856457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1" name="Segnaposto contenuto 20">
            <a:extLst>
              <a:ext uri="{FF2B5EF4-FFF2-40B4-BE49-F238E27FC236}">
                <a16:creationId xmlns:a16="http://schemas.microsoft.com/office/drawing/2014/main" id="{EEEC7401-11BB-445F-A14F-A740A686FC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8952260"/>
              </p:ext>
            </p:extLst>
          </p:nvPr>
        </p:nvGraphicFramePr>
        <p:xfrm>
          <a:off x="6390640" y="1141607"/>
          <a:ext cx="5497088" cy="364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7E8EAF7F-AC6D-4DE1-8DA2-F46DF2C99F21}"/>
              </a:ext>
            </a:extLst>
          </p:cNvPr>
          <p:cNvSpPr/>
          <p:nvPr/>
        </p:nvSpPr>
        <p:spPr>
          <a:xfrm>
            <a:off x="1142111" y="4637367"/>
            <a:ext cx="192024" cy="50715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46B42D42-97C6-4F32-B216-0B8A1E9E404C}"/>
              </a:ext>
            </a:extLst>
          </p:cNvPr>
          <p:cNvSpPr/>
          <p:nvPr/>
        </p:nvSpPr>
        <p:spPr>
          <a:xfrm>
            <a:off x="7161276" y="4479290"/>
            <a:ext cx="192024" cy="8196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testo 9">
            <a:extLst>
              <a:ext uri="{FF2B5EF4-FFF2-40B4-BE49-F238E27FC236}">
                <a16:creationId xmlns:a16="http://schemas.microsoft.com/office/drawing/2014/main" id="{E09DA531-FA2D-40EF-9C57-099FB416F0DC}"/>
              </a:ext>
            </a:extLst>
          </p:cNvPr>
          <p:cNvSpPr txBox="1">
            <a:spLocks/>
          </p:cNvSpPr>
          <p:nvPr/>
        </p:nvSpPr>
        <p:spPr>
          <a:xfrm>
            <a:off x="6400338" y="5396188"/>
            <a:ext cx="5148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ESPAD2019: 65% e 88%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FE02825-14C8-4215-B39A-B6E17A5E74EA}"/>
              </a:ext>
            </a:extLst>
          </p:cNvPr>
          <p:cNvSpPr/>
          <p:nvPr/>
        </p:nvSpPr>
        <p:spPr>
          <a:xfrm>
            <a:off x="6191249" y="267333"/>
            <a:ext cx="5640309" cy="767451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accent1"/>
                </a:solidFill>
              </a:rPr>
              <a:t>Nell’ultimo mese, una percentuale significativamente maggiore di ragazze non ha consumato alcol e non si è ubriacata. Non vi sono, invece, differenze nell’arco temporale della vita.</a:t>
            </a:r>
          </a:p>
        </p:txBody>
      </p:sp>
    </p:spTree>
    <p:extLst>
      <p:ext uri="{BB962C8B-B14F-4D97-AF65-F5344CB8AC3E}">
        <p14:creationId xmlns:p14="http://schemas.microsoft.com/office/powerpoint/2010/main" val="31481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1" grpId="0" animBg="1"/>
      <p:bldP spid="12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Uso di sostanze: alcolici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16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95DA8BC-A253-4367-ADBF-80BAE9822830}"/>
              </a:ext>
            </a:extLst>
          </p:cNvPr>
          <p:cNvSpPr/>
          <p:nvPr/>
        </p:nvSpPr>
        <p:spPr>
          <a:xfrm>
            <a:off x="289347" y="1280160"/>
            <a:ext cx="11618173" cy="463296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8B88FD88-07FB-4150-81D6-29FE27860E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319492"/>
              </p:ext>
            </p:extLst>
          </p:nvPr>
        </p:nvGraphicFramePr>
        <p:xfrm>
          <a:off x="284480" y="1280160"/>
          <a:ext cx="11618172" cy="463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288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Uso di sostanze: alcolici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17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95DA8BC-A253-4367-ADBF-80BAE9822830}"/>
              </a:ext>
            </a:extLst>
          </p:cNvPr>
          <p:cNvSpPr/>
          <p:nvPr/>
        </p:nvSpPr>
        <p:spPr>
          <a:xfrm>
            <a:off x="289347" y="1127761"/>
            <a:ext cx="11597853" cy="4734559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7B6CCB21-35B0-4BA5-836E-8123F6AF2C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8243470"/>
              </p:ext>
            </p:extLst>
          </p:nvPr>
        </p:nvGraphicFramePr>
        <p:xfrm>
          <a:off x="289346" y="1209040"/>
          <a:ext cx="11765125" cy="473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708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0152"/>
            <a:ext cx="10862677" cy="446281"/>
          </a:xfrm>
        </p:spPr>
        <p:txBody>
          <a:bodyPr rtlCol="0"/>
          <a:lstStyle/>
          <a:p>
            <a:pPr rtl="0"/>
            <a:r>
              <a:rPr lang="it-IT" dirty="0"/>
              <a:t>Gioco d’azzardo: prevalenza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18</a:t>
            </a:fld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7C86612-5FCB-4C1C-802D-30ED5E5E5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175" y="1512562"/>
            <a:ext cx="5148000" cy="671298"/>
          </a:xfrm>
        </p:spPr>
        <p:txBody>
          <a:bodyPr/>
          <a:lstStyle/>
          <a:p>
            <a:pPr marL="0" indent="0" rtl="0">
              <a:buNone/>
            </a:pPr>
            <a:r>
              <a:rPr lang="it-IT" noProof="1"/>
              <a:t>Meno di metà (47,9%) ha giocato nella vita.</a:t>
            </a:r>
          </a:p>
          <a:p>
            <a:pPr marL="0" indent="0" rtl="0">
              <a:buNone/>
            </a:pPr>
            <a:r>
              <a:rPr lang="it-IT" b="0" noProof="1"/>
              <a:t>Significativamente più maschi (53,1%) che femmine (44,5%)</a:t>
            </a:r>
          </a:p>
          <a:p>
            <a:pPr marL="0" indent="0" rtl="0">
              <a:buNone/>
            </a:pPr>
            <a:endParaRPr lang="it-IT" noProof="1"/>
          </a:p>
          <a:p>
            <a:pPr marL="0" indent="0" rtl="0">
              <a:buNone/>
            </a:pPr>
            <a:endParaRPr lang="it-IT" noProof="1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7EADF3F7-F358-40C8-966D-EC2EC8A89491}"/>
              </a:ext>
            </a:extLst>
          </p:cNvPr>
          <p:cNvSpPr txBox="1">
            <a:spLocks/>
          </p:cNvSpPr>
          <p:nvPr/>
        </p:nvSpPr>
        <p:spPr>
          <a:xfrm>
            <a:off x="622140" y="2675219"/>
            <a:ext cx="5148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 su 4 ha giocato d’azzardo nell’ultimo anno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3DB8ACB0-7E3E-46D5-AE07-AFDFDAB67D15}"/>
              </a:ext>
            </a:extLst>
          </p:cNvPr>
          <p:cNvGrpSpPr/>
          <p:nvPr/>
        </p:nvGrpSpPr>
        <p:grpSpPr>
          <a:xfrm>
            <a:off x="1657579" y="3034378"/>
            <a:ext cx="2540000" cy="914400"/>
            <a:chOff x="467360" y="2229645"/>
            <a:chExt cx="2540000" cy="914400"/>
          </a:xfrm>
        </p:grpSpPr>
        <p:pic>
          <p:nvPicPr>
            <p:cNvPr id="18" name="Elemento grafico 17" descr="Uomo con riempimento a tinta unita">
              <a:extLst>
                <a:ext uri="{FF2B5EF4-FFF2-40B4-BE49-F238E27FC236}">
                  <a16:creationId xmlns:a16="http://schemas.microsoft.com/office/drawing/2014/main" id="{C2A1393E-A9DE-4ADD-BC4A-74D12FE3E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7360" y="2229645"/>
              <a:ext cx="914400" cy="914400"/>
            </a:xfrm>
            <a:prstGeom prst="rect">
              <a:avLst/>
            </a:prstGeom>
          </p:spPr>
        </p:pic>
        <p:pic>
          <p:nvPicPr>
            <p:cNvPr id="19" name="Elemento grafico 18" descr="Uomo con riempimento a tinta unita">
              <a:extLst>
                <a:ext uri="{FF2B5EF4-FFF2-40B4-BE49-F238E27FC236}">
                  <a16:creationId xmlns:a16="http://schemas.microsoft.com/office/drawing/2014/main" id="{131F5170-7EC0-442D-A330-44896CEE6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5840" y="2229645"/>
              <a:ext cx="914400" cy="914400"/>
            </a:xfrm>
            <a:prstGeom prst="rect">
              <a:avLst/>
            </a:prstGeom>
          </p:spPr>
        </p:pic>
        <p:pic>
          <p:nvPicPr>
            <p:cNvPr id="20" name="Elemento grafico 19" descr="Uomo con riempimento a tinta unita">
              <a:extLst>
                <a:ext uri="{FF2B5EF4-FFF2-40B4-BE49-F238E27FC236}">
                  <a16:creationId xmlns:a16="http://schemas.microsoft.com/office/drawing/2014/main" id="{7AA0F0D1-64BD-46A4-A579-65C00917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44320" y="2229645"/>
              <a:ext cx="914400" cy="914400"/>
            </a:xfrm>
            <a:prstGeom prst="rect">
              <a:avLst/>
            </a:prstGeom>
          </p:spPr>
        </p:pic>
        <p:pic>
          <p:nvPicPr>
            <p:cNvPr id="21" name="Elemento grafico 20" descr="Uomo con riempimento a tinta unita">
              <a:extLst>
                <a:ext uri="{FF2B5EF4-FFF2-40B4-BE49-F238E27FC236}">
                  <a16:creationId xmlns:a16="http://schemas.microsoft.com/office/drawing/2014/main" id="{BA086F53-98B8-4850-ABF5-10BA2D78F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92960" y="2229645"/>
              <a:ext cx="914400" cy="914400"/>
            </a:xfrm>
            <a:prstGeom prst="rect">
              <a:avLst/>
            </a:prstGeom>
          </p:spPr>
        </p:pic>
      </p:grp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6C7B9858-9330-4EBD-A7A5-77A4DD537891}"/>
              </a:ext>
            </a:extLst>
          </p:cNvPr>
          <p:cNvSpPr/>
          <p:nvPr/>
        </p:nvSpPr>
        <p:spPr>
          <a:xfrm>
            <a:off x="332697" y="2557787"/>
            <a:ext cx="5326424" cy="203453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9222C1C1-3C97-460A-8C07-4F0598A463C6}"/>
              </a:ext>
            </a:extLst>
          </p:cNvPr>
          <p:cNvSpPr/>
          <p:nvPr/>
        </p:nvSpPr>
        <p:spPr>
          <a:xfrm>
            <a:off x="332697" y="1498097"/>
            <a:ext cx="5326424" cy="91440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8FBEDC22-8744-4C9F-B241-E0B238FDA051}"/>
              </a:ext>
            </a:extLst>
          </p:cNvPr>
          <p:cNvSpPr/>
          <p:nvPr/>
        </p:nvSpPr>
        <p:spPr>
          <a:xfrm>
            <a:off x="332696" y="4709752"/>
            <a:ext cx="5326424" cy="1168981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rtl="0">
              <a:buNone/>
            </a:pPr>
            <a:r>
              <a:rPr lang="it-IT" noProof="1"/>
              <a:t>Metà 52,1%) non ha mai giocato nella vita</a:t>
            </a:r>
          </a:p>
          <a:p>
            <a:pPr marL="0" indent="0" algn="ctr" rtl="0">
              <a:buNone/>
            </a:pPr>
            <a:r>
              <a:rPr lang="it-IT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Solo il 5,5% ha giocato d’azzardo online</a:t>
            </a:r>
          </a:p>
          <a:p>
            <a:pPr marL="0" indent="0" algn="ctr" rtl="0">
              <a:buNone/>
            </a:pPr>
            <a:r>
              <a:rPr lang="it-IT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nell’ultimo anno </a:t>
            </a:r>
          </a:p>
          <a:p>
            <a:pPr marL="0" indent="0" algn="ctr" rtl="0">
              <a:buNone/>
            </a:pPr>
            <a:r>
              <a:rPr lang="it-IT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(10,6% dei maschi e 2% delle femmine)</a:t>
            </a:r>
            <a:endParaRPr lang="it-IT" noProof="1"/>
          </a:p>
          <a:p>
            <a:pPr marL="0" indent="0" rtl="0">
              <a:buNone/>
            </a:pPr>
            <a:endParaRPr lang="it-IT" noProof="1"/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211DF554-081D-42AD-9C29-813ADBF2633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1051001"/>
              </p:ext>
            </p:extLst>
          </p:nvPr>
        </p:nvGraphicFramePr>
        <p:xfrm>
          <a:off x="7089966" y="4751705"/>
          <a:ext cx="3299619" cy="1227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2137">
                  <a:extLst>
                    <a:ext uri="{9D8B030D-6E8A-4147-A177-3AD203B41FA5}">
                      <a16:colId xmlns:a16="http://schemas.microsoft.com/office/drawing/2014/main" val="2008688535"/>
                    </a:ext>
                  </a:extLst>
                </a:gridCol>
                <a:gridCol w="2067482">
                  <a:extLst>
                    <a:ext uri="{9D8B030D-6E8A-4147-A177-3AD203B41FA5}">
                      <a16:colId xmlns:a16="http://schemas.microsoft.com/office/drawing/2014/main" val="2277305611"/>
                    </a:ext>
                  </a:extLst>
                </a:gridCol>
              </a:tblGrid>
              <a:tr h="209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Ambito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% gioco online nell’anno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47887"/>
                  </a:ext>
                </a:extLst>
              </a:tr>
              <a:tr h="209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Dalmine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15615"/>
                  </a:ext>
                </a:extLst>
              </a:tr>
              <a:tr h="209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Isola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13964"/>
                  </a:ext>
                </a:extLst>
              </a:tr>
              <a:tr h="38902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Romano DL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387499"/>
                  </a:ext>
                </a:extLst>
              </a:tr>
              <a:tr h="209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Treviglio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53503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77F3754-7AB1-44C8-96B8-9EFCDDD8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75975"/>
              </p:ext>
            </p:extLst>
          </p:nvPr>
        </p:nvGraphicFramePr>
        <p:xfrm>
          <a:off x="7089966" y="1361439"/>
          <a:ext cx="3299618" cy="1227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795">
                  <a:extLst>
                    <a:ext uri="{9D8B030D-6E8A-4147-A177-3AD203B41FA5}">
                      <a16:colId xmlns:a16="http://schemas.microsoft.com/office/drawing/2014/main" val="3837174598"/>
                    </a:ext>
                  </a:extLst>
                </a:gridCol>
                <a:gridCol w="2140823">
                  <a:extLst>
                    <a:ext uri="{9D8B030D-6E8A-4147-A177-3AD203B41FA5}">
                      <a16:colId xmlns:a16="http://schemas.microsoft.com/office/drawing/2014/main" val="3577133202"/>
                    </a:ext>
                  </a:extLst>
                </a:gridCol>
              </a:tblGrid>
              <a:tr h="209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Ambito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% giocatori nella vita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24195"/>
                  </a:ext>
                </a:extLst>
              </a:tr>
              <a:tr h="209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Dalmine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49,2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60942"/>
                  </a:ext>
                </a:extLst>
              </a:tr>
              <a:tr h="209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Isola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53,8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4266"/>
                  </a:ext>
                </a:extLst>
              </a:tr>
              <a:tr h="38902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Romano DL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34989"/>
                  </a:ext>
                </a:extLst>
              </a:tr>
              <a:tr h="20969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Treviglio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47,8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620006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BF48FD3-4E24-4B63-890E-811A003F2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76821"/>
              </p:ext>
            </p:extLst>
          </p:nvPr>
        </p:nvGraphicFramePr>
        <p:xfrm>
          <a:off x="7089964" y="2912622"/>
          <a:ext cx="3266461" cy="1390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7150">
                  <a:extLst>
                    <a:ext uri="{9D8B030D-6E8A-4147-A177-3AD203B41FA5}">
                      <a16:colId xmlns:a16="http://schemas.microsoft.com/office/drawing/2014/main" val="2094866895"/>
                    </a:ext>
                  </a:extLst>
                </a:gridCol>
                <a:gridCol w="2119311">
                  <a:extLst>
                    <a:ext uri="{9D8B030D-6E8A-4147-A177-3AD203B41FA5}">
                      <a16:colId xmlns:a16="http://schemas.microsoft.com/office/drawing/2014/main" val="1791040737"/>
                    </a:ext>
                  </a:extLst>
                </a:gridCol>
              </a:tblGrid>
              <a:tr h="23753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Ambito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% giocatori nell'anno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86023"/>
                  </a:ext>
                </a:extLst>
              </a:tr>
              <a:tr h="23753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Dalmine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30,6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0651"/>
                  </a:ext>
                </a:extLst>
              </a:tr>
              <a:tr h="23753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Isola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30,6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46392"/>
                  </a:ext>
                </a:extLst>
              </a:tr>
              <a:tr h="44067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Romano DL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24,6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273078"/>
                  </a:ext>
                </a:extLst>
              </a:tr>
              <a:tr h="23753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Treviglio</a:t>
                      </a:r>
                      <a:endParaRPr lang="it-IT" sz="12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23,4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92862"/>
                  </a:ext>
                </a:extLst>
              </a:tr>
            </a:tbl>
          </a:graphicData>
        </a:graphic>
      </p:graphicFrame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D54530D2-9E47-4195-AFC3-AFD26E93349E}"/>
              </a:ext>
            </a:extLst>
          </p:cNvPr>
          <p:cNvSpPr/>
          <p:nvPr/>
        </p:nvSpPr>
        <p:spPr>
          <a:xfrm>
            <a:off x="6532881" y="1257023"/>
            <a:ext cx="4329835" cy="4829452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aposto testo 9">
            <a:extLst>
              <a:ext uri="{FF2B5EF4-FFF2-40B4-BE49-F238E27FC236}">
                <a16:creationId xmlns:a16="http://schemas.microsoft.com/office/drawing/2014/main" id="{58BEE0E5-DC86-4E12-9B15-C4D008F04BD1}"/>
              </a:ext>
            </a:extLst>
          </p:cNvPr>
          <p:cNvSpPr txBox="1">
            <a:spLocks/>
          </p:cNvSpPr>
          <p:nvPr/>
        </p:nvSpPr>
        <p:spPr>
          <a:xfrm>
            <a:off x="381000" y="4076700"/>
            <a:ext cx="5389139" cy="373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/>
              <a:t>ovvero il 34,7% dei maschi e il 18,8% delle femmine</a:t>
            </a:r>
          </a:p>
        </p:txBody>
      </p:sp>
    </p:spTree>
    <p:extLst>
      <p:ext uri="{BB962C8B-B14F-4D97-AF65-F5344CB8AC3E}">
        <p14:creationId xmlns:p14="http://schemas.microsoft.com/office/powerpoint/2010/main" val="99841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prevalenza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A9EEC32-E8F4-48A5-A163-6C69B7EFE2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230" t="27660" r="31733" b="18466"/>
          <a:stretch/>
        </p:blipFill>
        <p:spPr>
          <a:xfrm>
            <a:off x="1364893" y="1107440"/>
            <a:ext cx="9621328" cy="4856480"/>
          </a:xfr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19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80FC011-AEFA-409D-9A35-687B4F832A1E}"/>
              </a:ext>
            </a:extLst>
          </p:cNvPr>
          <p:cNvSpPr/>
          <p:nvPr/>
        </p:nvSpPr>
        <p:spPr>
          <a:xfrm>
            <a:off x="10505440" y="270256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2C25A4AD-F6C3-4335-9AD5-D1A41F5FA12F}"/>
              </a:ext>
            </a:extLst>
          </p:cNvPr>
          <p:cNvSpPr/>
          <p:nvPr/>
        </p:nvSpPr>
        <p:spPr>
          <a:xfrm>
            <a:off x="10535920" y="3738880"/>
            <a:ext cx="182880" cy="18288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C122811-7400-431F-BF7E-E3648BF2C760}"/>
              </a:ext>
            </a:extLst>
          </p:cNvPr>
          <p:cNvSpPr txBox="1"/>
          <p:nvPr/>
        </p:nvSpPr>
        <p:spPr>
          <a:xfrm>
            <a:off x="10671261" y="2640111"/>
            <a:ext cx="98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RTG2021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858D28E-53D9-4209-9C8A-39737733F37F}"/>
              </a:ext>
            </a:extLst>
          </p:cNvPr>
          <p:cNvSpPr txBox="1"/>
          <p:nvPr/>
        </p:nvSpPr>
        <p:spPr>
          <a:xfrm>
            <a:off x="10688320" y="3676431"/>
            <a:ext cx="98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3"/>
                </a:solidFill>
              </a:rPr>
              <a:t>RTG2021</a:t>
            </a:r>
          </a:p>
        </p:txBody>
      </p:sp>
    </p:spTree>
    <p:extLst>
      <p:ext uri="{BB962C8B-B14F-4D97-AF65-F5344CB8AC3E}">
        <p14:creationId xmlns:p14="http://schemas.microsoft.com/office/powerpoint/2010/main" val="263172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Indice: aree indagate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904240"/>
            <a:ext cx="5148000" cy="5071761"/>
          </a:xfrm>
        </p:spPr>
        <p:txBody>
          <a:bodyPr rtlCol="0"/>
          <a:lstStyle/>
          <a:p>
            <a:pPr rtl="0"/>
            <a:r>
              <a:rPr lang="it-IT" b="1" dirty="0"/>
              <a:t>Benessere</a:t>
            </a:r>
            <a:r>
              <a:rPr lang="it-IT" dirty="0"/>
              <a:t> soggettivo</a:t>
            </a:r>
          </a:p>
          <a:p>
            <a:pPr rtl="0"/>
            <a:r>
              <a:rPr lang="it-IT" dirty="0"/>
              <a:t>Attività svolte nel </a:t>
            </a:r>
            <a:r>
              <a:rPr lang="it-IT" b="1" dirty="0"/>
              <a:t>tempo libero</a:t>
            </a:r>
            <a:r>
              <a:rPr lang="it-IT" dirty="0"/>
              <a:t>: sport, attività culturali strutturate, volontariato, Internet e videogiochi</a:t>
            </a:r>
          </a:p>
          <a:p>
            <a:pPr rtl="0"/>
            <a:r>
              <a:rPr lang="it-IT" dirty="0"/>
              <a:t>(Eventuale) uso problematico di </a:t>
            </a:r>
            <a:r>
              <a:rPr lang="it-IT" b="1" dirty="0"/>
              <a:t>social network e videogiochi</a:t>
            </a:r>
          </a:p>
          <a:p>
            <a:pPr rtl="0"/>
            <a:r>
              <a:rPr lang="it-IT" b="1" dirty="0"/>
              <a:t>Uso di sostanze</a:t>
            </a:r>
            <a:r>
              <a:rPr lang="it-IT" dirty="0"/>
              <a:t>: fumo e alcol</a:t>
            </a:r>
          </a:p>
          <a:p>
            <a:pPr rtl="0"/>
            <a:r>
              <a:rPr lang="it-IT" b="1" dirty="0"/>
              <a:t>Gioco d’azzardo</a:t>
            </a:r>
            <a:r>
              <a:rPr lang="it-IT" dirty="0"/>
              <a:t>: frequenza, tipologie, credenze, disponibilità sul territorio</a:t>
            </a:r>
          </a:p>
          <a:p>
            <a:pPr rtl="0"/>
            <a:r>
              <a:rPr lang="it-IT" b="1" dirty="0"/>
              <a:t>Scuola</a:t>
            </a:r>
            <a:r>
              <a:rPr lang="it-IT" dirty="0"/>
              <a:t>: supporto sociale percepito da parte di insegnanti e compagni di classe</a:t>
            </a:r>
          </a:p>
          <a:p>
            <a:pPr rtl="0"/>
            <a:r>
              <a:rPr lang="it-IT" b="1" dirty="0"/>
              <a:t>Famiglia</a:t>
            </a:r>
            <a:r>
              <a:rPr lang="it-IT" dirty="0"/>
              <a:t>: composizione, supporto percepito e parental monitoring</a:t>
            </a:r>
          </a:p>
          <a:p>
            <a:pPr rtl="0"/>
            <a:r>
              <a:rPr lang="it-IT" b="1" dirty="0"/>
              <a:t>Amici</a:t>
            </a:r>
            <a:r>
              <a:rPr lang="it-IT" dirty="0"/>
              <a:t>: supporto sociale percepito</a:t>
            </a:r>
          </a:p>
          <a:p>
            <a:pPr rtl="0"/>
            <a:r>
              <a:rPr lang="it-IT" b="1" dirty="0"/>
              <a:t>Comunità</a:t>
            </a:r>
            <a:r>
              <a:rPr lang="it-IT" dirty="0"/>
              <a:t>: senso di appartenenza al proprio paese e opportunità di coinvolgimento percepite</a:t>
            </a:r>
          </a:p>
          <a:p>
            <a:pPr rtl="0"/>
            <a:endParaRPr lang="it-IT" dirty="0"/>
          </a:p>
        </p:txBody>
      </p:sp>
      <p:pic>
        <p:nvPicPr>
          <p:cNvPr id="10" name="Segnaposto immagine 9" descr="insegnante che scrive sulla lavagna" title="insegnante che scrive sulla lavagna">
            <a:extLst>
              <a:ext uri="{FF2B5EF4-FFF2-40B4-BE49-F238E27FC236}">
                <a16:creationId xmlns:a16="http://schemas.microsoft.com/office/drawing/2014/main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 rot="-240000">
            <a:off x="815176" y="1653000"/>
            <a:ext cx="4188297" cy="3983772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</a:t>
            </a:fld>
            <a:endParaRPr lang="it-IT" dirty="0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2675AAB7-327A-4D8B-8F49-6753209257C8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tipologie di giochi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20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24" name="Segnaposto contenuto 23">
            <a:extLst>
              <a:ext uri="{FF2B5EF4-FFF2-40B4-BE49-F238E27FC236}">
                <a16:creationId xmlns:a16="http://schemas.microsoft.com/office/drawing/2014/main" id="{26012BFB-B4F2-4434-B80C-817606BCA0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557934"/>
              </p:ext>
            </p:extLst>
          </p:nvPr>
        </p:nvGraphicFramePr>
        <p:xfrm>
          <a:off x="963613" y="1402080"/>
          <a:ext cx="9745662" cy="409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B5B87E47-6E28-42E8-8FA2-CAC0A1E67D6E}"/>
              </a:ext>
            </a:extLst>
          </p:cNvPr>
          <p:cNvSpPr/>
          <p:nvPr/>
        </p:nvSpPr>
        <p:spPr>
          <a:xfrm>
            <a:off x="772159" y="1328337"/>
            <a:ext cx="10332721" cy="439174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762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tipologie di giochi a Dalmine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21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D15B16F5-4FA0-48C6-BB48-6F2A150C52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9761055"/>
              </p:ext>
            </p:extLst>
          </p:nvPr>
        </p:nvGraphicFramePr>
        <p:xfrm>
          <a:off x="557163" y="1219200"/>
          <a:ext cx="10862676" cy="484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262">
                  <a:extLst>
                    <a:ext uri="{9D8B030D-6E8A-4147-A177-3AD203B41FA5}">
                      <a16:colId xmlns:a16="http://schemas.microsoft.com/office/drawing/2014/main" val="2069167819"/>
                    </a:ext>
                  </a:extLst>
                </a:gridCol>
                <a:gridCol w="1709753">
                  <a:extLst>
                    <a:ext uri="{9D8B030D-6E8A-4147-A177-3AD203B41FA5}">
                      <a16:colId xmlns:a16="http://schemas.microsoft.com/office/drawing/2014/main" val="4008995783"/>
                    </a:ext>
                  </a:extLst>
                </a:gridCol>
                <a:gridCol w="1579790">
                  <a:extLst>
                    <a:ext uri="{9D8B030D-6E8A-4147-A177-3AD203B41FA5}">
                      <a16:colId xmlns:a16="http://schemas.microsoft.com/office/drawing/2014/main" val="1698357183"/>
                    </a:ext>
                  </a:extLst>
                </a:gridCol>
                <a:gridCol w="1305610">
                  <a:extLst>
                    <a:ext uri="{9D8B030D-6E8A-4147-A177-3AD203B41FA5}">
                      <a16:colId xmlns:a16="http://schemas.microsoft.com/office/drawing/2014/main" val="452577088"/>
                    </a:ext>
                  </a:extLst>
                </a:gridCol>
                <a:gridCol w="1827855">
                  <a:extLst>
                    <a:ext uri="{9D8B030D-6E8A-4147-A177-3AD203B41FA5}">
                      <a16:colId xmlns:a16="http://schemas.microsoft.com/office/drawing/2014/main" val="4213523402"/>
                    </a:ext>
                  </a:extLst>
                </a:gridCol>
                <a:gridCol w="1449226">
                  <a:extLst>
                    <a:ext uri="{9D8B030D-6E8A-4147-A177-3AD203B41FA5}">
                      <a16:colId xmlns:a16="http://schemas.microsoft.com/office/drawing/2014/main" val="145789940"/>
                    </a:ext>
                  </a:extLst>
                </a:gridCol>
                <a:gridCol w="1671180">
                  <a:extLst>
                    <a:ext uri="{9D8B030D-6E8A-4147-A177-3AD203B41FA5}">
                      <a16:colId xmlns:a16="http://schemas.microsoft.com/office/drawing/2014/main" val="2238702414"/>
                    </a:ext>
                  </a:extLst>
                </a:gridCol>
              </a:tblGrid>
              <a:tr h="461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Giochi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Non ho fatto giochi d’azzardo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 volta al mese o meno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2-4 volte al mese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2-3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4-5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 o più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1369267739"/>
                  </a:ext>
                </a:extLst>
              </a:tr>
              <a:tr h="232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Gratta e vinci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69,1%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28,0%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4014694958"/>
                  </a:ext>
                </a:extLst>
              </a:tr>
              <a:tr h="461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Scommesse sportive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86,0%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7,2%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2620751792"/>
                  </a:ext>
                </a:extLst>
              </a:tr>
              <a:tr h="69053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Poker e giochi con le carte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93,2%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5,5%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1738808007"/>
                  </a:ext>
                </a:extLst>
              </a:tr>
              <a:tr h="69053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Lotto e superenalotto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94,5%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4,2%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279417821"/>
                  </a:ext>
                </a:extLst>
              </a:tr>
              <a:tr h="461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Scommesse su altri eventi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95,8%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3,9%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831971259"/>
                  </a:ext>
                </a:extLst>
              </a:tr>
              <a:tr h="4614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Slot machines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96,4%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2,9%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3481767692"/>
                  </a:ext>
                </a:extLst>
              </a:tr>
              <a:tr h="114866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Giochi di casinò virtuali (roulette, dadi)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96,7%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2355979209"/>
                  </a:ext>
                </a:extLst>
              </a:tr>
              <a:tr h="232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Bingo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96,7%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106802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57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tipologie di giochi a Isola B.ca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22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14598D8-6FE5-434A-A009-949F48B67D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8944723"/>
              </p:ext>
            </p:extLst>
          </p:nvPr>
        </p:nvGraphicFramePr>
        <p:xfrm>
          <a:off x="659175" y="1238250"/>
          <a:ext cx="10930895" cy="481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590">
                  <a:extLst>
                    <a:ext uri="{9D8B030D-6E8A-4147-A177-3AD203B41FA5}">
                      <a16:colId xmlns:a16="http://schemas.microsoft.com/office/drawing/2014/main" val="667637752"/>
                    </a:ext>
                  </a:extLst>
                </a:gridCol>
                <a:gridCol w="1681449">
                  <a:extLst>
                    <a:ext uri="{9D8B030D-6E8A-4147-A177-3AD203B41FA5}">
                      <a16:colId xmlns:a16="http://schemas.microsoft.com/office/drawing/2014/main" val="3865761141"/>
                    </a:ext>
                  </a:extLst>
                </a:gridCol>
                <a:gridCol w="1589709">
                  <a:extLst>
                    <a:ext uri="{9D8B030D-6E8A-4147-A177-3AD203B41FA5}">
                      <a16:colId xmlns:a16="http://schemas.microsoft.com/office/drawing/2014/main" val="3545546174"/>
                    </a:ext>
                  </a:extLst>
                </a:gridCol>
                <a:gridCol w="1313809">
                  <a:extLst>
                    <a:ext uri="{9D8B030D-6E8A-4147-A177-3AD203B41FA5}">
                      <a16:colId xmlns:a16="http://schemas.microsoft.com/office/drawing/2014/main" val="54915245"/>
                    </a:ext>
                  </a:extLst>
                </a:gridCol>
                <a:gridCol w="1839334">
                  <a:extLst>
                    <a:ext uri="{9D8B030D-6E8A-4147-A177-3AD203B41FA5}">
                      <a16:colId xmlns:a16="http://schemas.microsoft.com/office/drawing/2014/main" val="3191001844"/>
                    </a:ext>
                  </a:extLst>
                </a:gridCol>
                <a:gridCol w="1458329">
                  <a:extLst>
                    <a:ext uri="{9D8B030D-6E8A-4147-A177-3AD203B41FA5}">
                      <a16:colId xmlns:a16="http://schemas.microsoft.com/office/drawing/2014/main" val="3023678234"/>
                    </a:ext>
                  </a:extLst>
                </a:gridCol>
                <a:gridCol w="1681675">
                  <a:extLst>
                    <a:ext uri="{9D8B030D-6E8A-4147-A177-3AD203B41FA5}">
                      <a16:colId xmlns:a16="http://schemas.microsoft.com/office/drawing/2014/main" val="4199823596"/>
                    </a:ext>
                  </a:extLst>
                </a:gridCol>
              </a:tblGrid>
              <a:tr h="44577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Giochi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Non ho fatto giochi d’azzardo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 volta al mese o meno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2-4 volte al mese</a:t>
                      </a:r>
                      <a:endParaRPr lang="it-IT" sz="14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2-3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4-5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 o più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4005321707"/>
                  </a:ext>
                </a:extLst>
              </a:tr>
              <a:tr h="37369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Gratta e vinci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66,9%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30,5%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2,4%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4073365604"/>
                  </a:ext>
                </a:extLst>
              </a:tr>
              <a:tr h="51982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Scommesse sportive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82,8%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10,4%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2896621712"/>
                  </a:ext>
                </a:extLst>
              </a:tr>
              <a:tr h="6096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Poker e giochi con le carte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90,8%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5,9%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4240977532"/>
                  </a:ext>
                </a:extLst>
              </a:tr>
              <a:tr h="60967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Lotto e superenalotto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92,3%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7,4%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4052475559"/>
                  </a:ext>
                </a:extLst>
              </a:tr>
              <a:tr h="55919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accent1"/>
                          </a:solidFill>
                          <a:effectLst/>
                        </a:rPr>
                        <a:t>Scommesse su altri eventi</a:t>
                      </a:r>
                      <a:endParaRPr lang="it-IT" sz="14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94,4%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0,9%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2827484794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solidFill>
                            <a:schemeClr val="accent1"/>
                          </a:solidFill>
                          <a:effectLst/>
                        </a:rPr>
                        <a:t>Bingo</a:t>
                      </a:r>
                      <a:endParaRPr lang="it-IT" sz="1400" b="0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94,6%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4,8%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457479252"/>
                  </a:ext>
                </a:extLst>
              </a:tr>
              <a:tr h="101417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Giochi di casinò virtuali (roulette, dadi)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94,7%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3,8%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1,2%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3032962387"/>
                  </a:ext>
                </a:extLst>
              </a:tr>
              <a:tr h="40742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Slot machines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97,6%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260444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638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1170875" cy="497598"/>
          </a:xfrm>
        </p:spPr>
        <p:txBody>
          <a:bodyPr rtlCol="0"/>
          <a:lstStyle/>
          <a:p>
            <a:pPr rtl="0"/>
            <a:r>
              <a:rPr lang="it-IT" dirty="0"/>
              <a:t>Gioco d’azzardo: tipologie di giochi a Romano </a:t>
            </a:r>
            <a:r>
              <a:rPr lang="it-IT" dirty="0" err="1"/>
              <a:t>d.L.</a:t>
            </a:r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23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EC8A2E6-9B27-493F-8776-088156FCF0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1723841"/>
              </p:ext>
            </p:extLst>
          </p:nvPr>
        </p:nvGraphicFramePr>
        <p:xfrm>
          <a:off x="659175" y="1133474"/>
          <a:ext cx="10823800" cy="4943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7250">
                  <a:extLst>
                    <a:ext uri="{9D8B030D-6E8A-4147-A177-3AD203B41FA5}">
                      <a16:colId xmlns:a16="http://schemas.microsoft.com/office/drawing/2014/main" val="3834947154"/>
                    </a:ext>
                  </a:extLst>
                </a:gridCol>
                <a:gridCol w="1800926">
                  <a:extLst>
                    <a:ext uri="{9D8B030D-6E8A-4147-A177-3AD203B41FA5}">
                      <a16:colId xmlns:a16="http://schemas.microsoft.com/office/drawing/2014/main" val="3123278669"/>
                    </a:ext>
                  </a:extLst>
                </a:gridCol>
                <a:gridCol w="1574135">
                  <a:extLst>
                    <a:ext uri="{9D8B030D-6E8A-4147-A177-3AD203B41FA5}">
                      <a16:colId xmlns:a16="http://schemas.microsoft.com/office/drawing/2014/main" val="2251529845"/>
                    </a:ext>
                  </a:extLst>
                </a:gridCol>
                <a:gridCol w="1300936">
                  <a:extLst>
                    <a:ext uri="{9D8B030D-6E8A-4147-A177-3AD203B41FA5}">
                      <a16:colId xmlns:a16="http://schemas.microsoft.com/office/drawing/2014/main" val="905704084"/>
                    </a:ext>
                  </a:extLst>
                </a:gridCol>
                <a:gridCol w="1821313">
                  <a:extLst>
                    <a:ext uri="{9D8B030D-6E8A-4147-A177-3AD203B41FA5}">
                      <a16:colId xmlns:a16="http://schemas.microsoft.com/office/drawing/2014/main" val="689076627"/>
                    </a:ext>
                  </a:extLst>
                </a:gridCol>
                <a:gridCol w="1444040">
                  <a:extLst>
                    <a:ext uri="{9D8B030D-6E8A-4147-A177-3AD203B41FA5}">
                      <a16:colId xmlns:a16="http://schemas.microsoft.com/office/drawing/2014/main" val="2998530098"/>
                    </a:ext>
                  </a:extLst>
                </a:gridCol>
                <a:gridCol w="1665200">
                  <a:extLst>
                    <a:ext uri="{9D8B030D-6E8A-4147-A177-3AD203B41FA5}">
                      <a16:colId xmlns:a16="http://schemas.microsoft.com/office/drawing/2014/main" val="108622626"/>
                    </a:ext>
                  </a:extLst>
                </a:gridCol>
              </a:tblGrid>
              <a:tr h="44014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Giochi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Non ho fatto giochi d’azzardo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 volta al mese o meno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2-4 volte al mese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2-3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4-5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 o più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3007201292"/>
                  </a:ext>
                </a:extLst>
              </a:tr>
              <a:tr h="28900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Gratta e vinci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77,5%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19,7%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3804459052"/>
                  </a:ext>
                </a:extLst>
              </a:tr>
              <a:tr h="5361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Scommesse sportive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88,0%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7,0%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3,4%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1357078565"/>
                  </a:ext>
                </a:extLst>
              </a:tr>
              <a:tr h="65863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Poker e giochi con le carte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94,8%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1629387486"/>
                  </a:ext>
                </a:extLst>
              </a:tr>
              <a:tr h="65863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Lotto e superenalotto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95,2%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3,4%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3640975874"/>
                  </a:ext>
                </a:extLst>
              </a:tr>
              <a:tr h="28900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Bingo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96,5%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3586085020"/>
                  </a:ext>
                </a:extLst>
              </a:tr>
              <a:tr h="44014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Slot machines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97,0%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3695453376"/>
                  </a:ext>
                </a:extLst>
              </a:tr>
              <a:tr h="53615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Scommesse su altri eventi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97,1%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2,4%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3527883947"/>
                  </a:ext>
                </a:extLst>
              </a:tr>
              <a:tr h="10956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Giochi di casinò virtuali (roulette, dadi)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97,6%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1,4%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789064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96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1170875" cy="497598"/>
          </a:xfrm>
        </p:spPr>
        <p:txBody>
          <a:bodyPr rtlCol="0"/>
          <a:lstStyle/>
          <a:p>
            <a:pPr rtl="0"/>
            <a:r>
              <a:rPr lang="it-IT" dirty="0"/>
              <a:t>Gioco d’azzardo: tipologie di giochi a Treviglio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24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A86C7CE7-191F-4828-A265-0A55E956775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4649207"/>
              </p:ext>
            </p:extLst>
          </p:nvPr>
        </p:nvGraphicFramePr>
        <p:xfrm>
          <a:off x="476251" y="1152526"/>
          <a:ext cx="11006727" cy="4839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749">
                  <a:extLst>
                    <a:ext uri="{9D8B030D-6E8A-4147-A177-3AD203B41FA5}">
                      <a16:colId xmlns:a16="http://schemas.microsoft.com/office/drawing/2014/main" val="860861126"/>
                    </a:ext>
                  </a:extLst>
                </a:gridCol>
                <a:gridCol w="1640435">
                  <a:extLst>
                    <a:ext uri="{9D8B030D-6E8A-4147-A177-3AD203B41FA5}">
                      <a16:colId xmlns:a16="http://schemas.microsoft.com/office/drawing/2014/main" val="2674212971"/>
                    </a:ext>
                  </a:extLst>
                </a:gridCol>
                <a:gridCol w="1600739">
                  <a:extLst>
                    <a:ext uri="{9D8B030D-6E8A-4147-A177-3AD203B41FA5}">
                      <a16:colId xmlns:a16="http://schemas.microsoft.com/office/drawing/2014/main" val="1653778440"/>
                    </a:ext>
                  </a:extLst>
                </a:gridCol>
                <a:gridCol w="1322923">
                  <a:extLst>
                    <a:ext uri="{9D8B030D-6E8A-4147-A177-3AD203B41FA5}">
                      <a16:colId xmlns:a16="http://schemas.microsoft.com/office/drawing/2014/main" val="3339070186"/>
                    </a:ext>
                  </a:extLst>
                </a:gridCol>
                <a:gridCol w="1852094">
                  <a:extLst>
                    <a:ext uri="{9D8B030D-6E8A-4147-A177-3AD203B41FA5}">
                      <a16:colId xmlns:a16="http://schemas.microsoft.com/office/drawing/2014/main" val="1974611476"/>
                    </a:ext>
                  </a:extLst>
                </a:gridCol>
                <a:gridCol w="1468444">
                  <a:extLst>
                    <a:ext uri="{9D8B030D-6E8A-4147-A177-3AD203B41FA5}">
                      <a16:colId xmlns:a16="http://schemas.microsoft.com/office/drawing/2014/main" val="1639132774"/>
                    </a:ext>
                  </a:extLst>
                </a:gridCol>
                <a:gridCol w="1693343">
                  <a:extLst>
                    <a:ext uri="{9D8B030D-6E8A-4147-A177-3AD203B41FA5}">
                      <a16:colId xmlns:a16="http://schemas.microsoft.com/office/drawing/2014/main" val="1187827097"/>
                    </a:ext>
                  </a:extLst>
                </a:gridCol>
              </a:tblGrid>
              <a:tr h="410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Giochi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Non ho fatto giochi d’azzardo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 volta al mese o meno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2-4 volte al mese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2-3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4-5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 o più volte a settimana</a:t>
                      </a:r>
                      <a:endParaRPr lang="it-IT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2683453644"/>
                  </a:ext>
                </a:extLst>
              </a:tr>
              <a:tr h="32761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Gratta e vinci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72,6%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24,4%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0,2%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0,2%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1067746620"/>
                  </a:ext>
                </a:extLst>
              </a:tr>
              <a:tr h="60779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Scommesse sportive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88,9%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6,5%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1,4%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994805061"/>
                  </a:ext>
                </a:extLst>
              </a:tr>
              <a:tr h="61415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Poker e giochi con le carte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92,2%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5,2%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0,2%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4158904240"/>
                  </a:ext>
                </a:extLst>
              </a:tr>
              <a:tr h="60779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Lotto e superenalotto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93,6%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5,6%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147781740"/>
                  </a:ext>
                </a:extLst>
              </a:tr>
              <a:tr h="60779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Scommesse su altri eventi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96,0%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179315303"/>
                  </a:ext>
                </a:extLst>
              </a:tr>
              <a:tr h="32761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Bingo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96,2%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3,1%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0,4%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80698466"/>
                  </a:ext>
                </a:extLst>
              </a:tr>
              <a:tr h="90603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Giochi di casinò virtuali (roulette, dadi)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97,4%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563965759"/>
                  </a:ext>
                </a:extLst>
              </a:tr>
              <a:tr h="41042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Slot machines</a:t>
                      </a:r>
                      <a:endParaRPr lang="it-IT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97,9%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1,7%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0,1%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0,2%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4" marR="3094" marT="3094" marB="0" anchor="b"/>
                </a:tc>
                <a:extLst>
                  <a:ext uri="{0D108BD9-81ED-4DB2-BD59-A6C34878D82A}">
                    <a16:rowId xmlns:a16="http://schemas.microsoft.com/office/drawing/2014/main" val="852102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13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gioco problematico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052A00F-6189-4A7D-8708-2E860987FA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919" t="29029" r="34587" b="12426"/>
          <a:stretch/>
        </p:blipFill>
        <p:spPr>
          <a:xfrm>
            <a:off x="252775" y="1169479"/>
            <a:ext cx="8698226" cy="4982277"/>
          </a:xfr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25</a:t>
            </a:fld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7C86612-5FCB-4C1C-802D-30ED5E5E5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1001" y="513297"/>
            <a:ext cx="2831424" cy="1916158"/>
          </a:xfrm>
        </p:spPr>
        <p:txBody>
          <a:bodyPr/>
          <a:lstStyle/>
          <a:p>
            <a:pPr algn="ctr" rtl="0"/>
            <a:r>
              <a:rPr lang="it-IT" b="0" noProof="1">
                <a:solidFill>
                  <a:schemeClr val="accent1"/>
                </a:solidFill>
              </a:rPr>
              <a:t>La prevalenza di gioco d’azzardo a rischio o problematico è significativamente più altra tra i </a:t>
            </a:r>
            <a:r>
              <a:rPr lang="it-IT" noProof="1">
                <a:solidFill>
                  <a:schemeClr val="accent1"/>
                </a:solidFill>
              </a:rPr>
              <a:t>maschi </a:t>
            </a:r>
            <a:r>
              <a:rPr lang="it-IT" b="0" noProof="1">
                <a:solidFill>
                  <a:schemeClr val="accent1"/>
                </a:solidFill>
              </a:rPr>
              <a:t>che tra le femmine (8,6 vs. 2,2%)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EA72CCD-E39F-44DE-8F7D-284154BE144A}"/>
              </a:ext>
            </a:extLst>
          </p:cNvPr>
          <p:cNvSpPr/>
          <p:nvPr/>
        </p:nvSpPr>
        <p:spPr>
          <a:xfrm>
            <a:off x="8138160" y="4826000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4D22ED3-28C1-49DC-88B8-CF34F413BF9A}"/>
              </a:ext>
            </a:extLst>
          </p:cNvPr>
          <p:cNvSpPr/>
          <p:nvPr/>
        </p:nvSpPr>
        <p:spPr>
          <a:xfrm>
            <a:off x="8117840" y="4287520"/>
            <a:ext cx="182880" cy="182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9FBFC5-F80E-4263-AF05-CF340621A088}"/>
              </a:ext>
            </a:extLst>
          </p:cNvPr>
          <p:cNvSpPr txBox="1"/>
          <p:nvPr/>
        </p:nvSpPr>
        <p:spPr>
          <a:xfrm>
            <a:off x="8290622" y="4242942"/>
            <a:ext cx="164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RTG2021 (3,2%)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CBBD9E-C2F6-4252-8262-D58EF2DB0E83}"/>
              </a:ext>
            </a:extLst>
          </p:cNvPr>
          <p:cNvSpPr txBox="1"/>
          <p:nvPr/>
        </p:nvSpPr>
        <p:spPr>
          <a:xfrm>
            <a:off x="8290622" y="4750942"/>
            <a:ext cx="164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RTG2021 (1,5%)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2450DBD6-7668-473E-BD95-1A0AC763A340}"/>
              </a:ext>
            </a:extLst>
          </p:cNvPr>
          <p:cNvSpPr/>
          <p:nvPr/>
        </p:nvSpPr>
        <p:spPr>
          <a:xfrm>
            <a:off x="8951002" y="322691"/>
            <a:ext cx="2831423" cy="1916158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50376A2F-2CA3-4EBB-A535-38BAEA0E4032}"/>
              </a:ext>
            </a:extLst>
          </p:cNvPr>
          <p:cNvSpPr/>
          <p:nvPr/>
        </p:nvSpPr>
        <p:spPr>
          <a:xfrm>
            <a:off x="8951000" y="2326784"/>
            <a:ext cx="2831423" cy="1916158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È del 3,4% nei licei,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del 6,3% negli istituti tecnici,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dell’8,1% nei professionali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e del 3,4% nel CFP. </a:t>
            </a:r>
          </a:p>
        </p:txBody>
      </p:sp>
    </p:spTree>
    <p:extLst>
      <p:ext uri="{BB962C8B-B14F-4D97-AF65-F5344CB8AC3E}">
        <p14:creationId xmlns:p14="http://schemas.microsoft.com/office/powerpoint/2010/main" val="2801349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gioco problematico per ambito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26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0" name="Segnaposto contenuto 5">
            <a:extLst>
              <a:ext uri="{FF2B5EF4-FFF2-40B4-BE49-F238E27FC236}">
                <a16:creationId xmlns:a16="http://schemas.microsoft.com/office/drawing/2014/main" id="{B7992FE4-1F6C-43FA-978C-18BFC348F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80509"/>
              </p:ext>
            </p:extLst>
          </p:nvPr>
        </p:nvGraphicFramePr>
        <p:xfrm>
          <a:off x="1158420" y="2040820"/>
          <a:ext cx="9875161" cy="277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147">
                  <a:extLst>
                    <a:ext uri="{9D8B030D-6E8A-4147-A177-3AD203B41FA5}">
                      <a16:colId xmlns:a16="http://schemas.microsoft.com/office/drawing/2014/main" val="3807418664"/>
                    </a:ext>
                  </a:extLst>
                </a:gridCol>
                <a:gridCol w="2234338">
                  <a:extLst>
                    <a:ext uri="{9D8B030D-6E8A-4147-A177-3AD203B41FA5}">
                      <a16:colId xmlns:a16="http://schemas.microsoft.com/office/drawing/2014/main" val="1808780514"/>
                    </a:ext>
                  </a:extLst>
                </a:gridCol>
                <a:gridCol w="2234338">
                  <a:extLst>
                    <a:ext uri="{9D8B030D-6E8A-4147-A177-3AD203B41FA5}">
                      <a16:colId xmlns:a16="http://schemas.microsoft.com/office/drawing/2014/main" val="1696174268"/>
                    </a:ext>
                  </a:extLst>
                </a:gridCol>
                <a:gridCol w="2234338">
                  <a:extLst>
                    <a:ext uri="{9D8B030D-6E8A-4147-A177-3AD203B41FA5}">
                      <a16:colId xmlns:a16="http://schemas.microsoft.com/office/drawing/2014/main" val="3229179488"/>
                    </a:ext>
                  </a:extLst>
                </a:gridCol>
              </a:tblGrid>
              <a:tr h="555272">
                <a:tc>
                  <a:txBody>
                    <a:bodyPr/>
                    <a:lstStyle/>
                    <a:p>
                      <a:pPr rtl="0"/>
                      <a:r>
                        <a:rPr lang="it-IT" noProof="1">
                          <a:solidFill>
                            <a:schemeClr val="bg1"/>
                          </a:solidFill>
                        </a:rPr>
                        <a:t>Ambiti</a:t>
                      </a:r>
                    </a:p>
                  </a:txBody>
                  <a:tcPr marL="124691" marR="124691" marT="137160" marB="1371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noProof="1">
                          <a:solidFill>
                            <a:schemeClr val="bg1"/>
                          </a:solidFill>
                        </a:rPr>
                        <a:t>Non problematico</a:t>
                      </a:r>
                    </a:p>
                  </a:txBody>
                  <a:tcPr marL="124691" marR="124691" marT="137160" marB="1371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noProof="1">
                          <a:solidFill>
                            <a:schemeClr val="bg1"/>
                          </a:solidFill>
                        </a:rPr>
                        <a:t>A rischio</a:t>
                      </a:r>
                    </a:p>
                  </a:txBody>
                  <a:tcPr marL="124691" marR="124691" marT="137160" marB="1371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noProof="1">
                          <a:solidFill>
                            <a:schemeClr val="bg1"/>
                          </a:solidFill>
                        </a:rPr>
                        <a:t>Problematico</a:t>
                      </a:r>
                    </a:p>
                  </a:txBody>
                  <a:tcPr marL="124691" marR="124691" marT="137160" marB="1371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10647"/>
                  </a:ext>
                </a:extLst>
              </a:tr>
              <a:tr h="555272">
                <a:tc>
                  <a:txBody>
                    <a:bodyPr/>
                    <a:lstStyle/>
                    <a:p>
                      <a:pPr rtl="0"/>
                      <a:r>
                        <a:rPr lang="it-IT" noProof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Dalmine</a:t>
                      </a:r>
                    </a:p>
                  </a:txBody>
                  <a:tcPr marL="124691" marR="124691" marT="137160" marB="1371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93,8%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4,1%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2,1%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70153"/>
                  </a:ext>
                </a:extLst>
              </a:tr>
              <a:tr h="555272">
                <a:tc>
                  <a:txBody>
                    <a:bodyPr/>
                    <a:lstStyle/>
                    <a:p>
                      <a:pPr rtl="0"/>
                      <a:r>
                        <a:rPr lang="it-IT" noProof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Isola Bergamasca</a:t>
                      </a:r>
                    </a:p>
                  </a:txBody>
                  <a:tcPr marL="124691" marR="124691" marT="137160" marB="1371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93,8%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4,4%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1,9%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81187"/>
                  </a:ext>
                </a:extLst>
              </a:tr>
              <a:tr h="555272">
                <a:tc>
                  <a:txBody>
                    <a:bodyPr/>
                    <a:lstStyle/>
                    <a:p>
                      <a:pPr rtl="0"/>
                      <a:r>
                        <a:rPr lang="it-IT" noProof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Romano di Lombardia</a:t>
                      </a:r>
                    </a:p>
                  </a:txBody>
                  <a:tcPr marL="124691" marR="124691" marT="137160" marB="1371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94,5%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3,9%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1,6%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38111"/>
                  </a:ext>
                </a:extLst>
              </a:tr>
              <a:tr h="555272">
                <a:tc>
                  <a:txBody>
                    <a:bodyPr/>
                    <a:lstStyle/>
                    <a:p>
                      <a:pPr rtl="0"/>
                      <a:r>
                        <a:rPr lang="it-IT" noProof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Treviglio </a:t>
                      </a:r>
                    </a:p>
                  </a:txBody>
                  <a:tcPr marL="124691" marR="124691" marT="137160" marB="1371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96,1%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2,6%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1,3%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2" marR="5682" marT="5682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30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disponibilità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27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9" name="Segnaposto contenuto 18">
            <a:extLst>
              <a:ext uri="{FF2B5EF4-FFF2-40B4-BE49-F238E27FC236}">
                <a16:creationId xmlns:a16="http://schemas.microsoft.com/office/drawing/2014/main" id="{341E8544-985D-4E5A-BF8E-029431C3C9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3733630"/>
              </p:ext>
            </p:extLst>
          </p:nvPr>
        </p:nvGraphicFramePr>
        <p:xfrm>
          <a:off x="344215" y="1690211"/>
          <a:ext cx="5833427" cy="399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8BE6D0E3-6CEF-4A41-A5B9-95E258A6D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212216"/>
              </p:ext>
            </p:extLst>
          </p:nvPr>
        </p:nvGraphicFramePr>
        <p:xfrm>
          <a:off x="6096000" y="1690211"/>
          <a:ext cx="5821729" cy="399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1DF93EF6-0B11-4ABB-9C35-3FE5AB95CF79}"/>
              </a:ext>
            </a:extLst>
          </p:cNvPr>
          <p:cNvSpPr/>
          <p:nvPr/>
        </p:nvSpPr>
        <p:spPr>
          <a:xfrm>
            <a:off x="6124387" y="1500771"/>
            <a:ext cx="5764954" cy="4185177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0D1DC27-BCE7-483C-9202-35F096718CE5}"/>
              </a:ext>
            </a:extLst>
          </p:cNvPr>
          <p:cNvSpPr/>
          <p:nvPr/>
        </p:nvSpPr>
        <p:spPr>
          <a:xfrm>
            <a:off x="302659" y="1500771"/>
            <a:ext cx="5764954" cy="4185177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B1F3E21-559D-4E43-9ECC-B9231153F26D}"/>
              </a:ext>
            </a:extLst>
          </p:cNvPr>
          <p:cNvSpPr/>
          <p:nvPr/>
        </p:nvSpPr>
        <p:spPr>
          <a:xfrm>
            <a:off x="8077235" y="482368"/>
            <a:ext cx="3405741" cy="933249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accent1"/>
                </a:solidFill>
              </a:rPr>
              <a:t>Chi non gioca tende a rispondere in misura significativamente maggiore «non ce ne sono»</a:t>
            </a:r>
          </a:p>
        </p:txBody>
      </p:sp>
    </p:spTree>
    <p:extLst>
      <p:ext uri="{BB962C8B-B14F-4D97-AF65-F5344CB8AC3E}">
        <p14:creationId xmlns:p14="http://schemas.microsoft.com/office/powerpoint/2010/main" val="207169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61" y="597471"/>
            <a:ext cx="10862677" cy="446281"/>
          </a:xfrm>
        </p:spPr>
        <p:txBody>
          <a:bodyPr rtlCol="0"/>
          <a:lstStyle/>
          <a:p>
            <a:pPr rtl="0"/>
            <a:r>
              <a:rPr lang="it-IT" dirty="0"/>
              <a:t>Gioco d’azzardo: disponibilità per ambito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28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0D1DC27-BCE7-483C-9202-35F096718CE5}"/>
              </a:ext>
            </a:extLst>
          </p:cNvPr>
          <p:cNvSpPr/>
          <p:nvPr/>
        </p:nvSpPr>
        <p:spPr>
          <a:xfrm>
            <a:off x="664661" y="1500771"/>
            <a:ext cx="10925410" cy="4185177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5196282B-11D4-4C04-8DC3-900DB0961B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430587"/>
              </p:ext>
            </p:extLst>
          </p:nvPr>
        </p:nvGraphicFramePr>
        <p:xfrm>
          <a:off x="751840" y="1500771"/>
          <a:ext cx="10775498" cy="410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413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61" y="566070"/>
            <a:ext cx="10862677" cy="446281"/>
          </a:xfrm>
        </p:spPr>
        <p:txBody>
          <a:bodyPr rtlCol="0"/>
          <a:lstStyle/>
          <a:p>
            <a:pPr rtl="0"/>
            <a:r>
              <a:rPr lang="it-IT" dirty="0"/>
              <a:t>Gioco d’azzardo: disponibilità per ambito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29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0D1DC27-BCE7-483C-9202-35F096718CE5}"/>
              </a:ext>
            </a:extLst>
          </p:cNvPr>
          <p:cNvSpPr/>
          <p:nvPr/>
        </p:nvSpPr>
        <p:spPr>
          <a:xfrm>
            <a:off x="664661" y="1500771"/>
            <a:ext cx="10704379" cy="4185177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7A963AC4-49BA-484E-B22F-ED5194F2A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580281"/>
              </p:ext>
            </p:extLst>
          </p:nvPr>
        </p:nvGraphicFramePr>
        <p:xfrm>
          <a:off x="863600" y="1500771"/>
          <a:ext cx="10505440" cy="402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020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Campione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it-IT" dirty="0"/>
              <a:t>Chi sono i 2975 studenti che hanno compilato il questionario?</a:t>
            </a:r>
            <a:endParaRPr lang="it-IT" noProof="1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0B8B96D-B444-41DE-B8C1-07A2D0855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838" y="1997817"/>
            <a:ext cx="756620" cy="27259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accent1"/>
                </a:solidFill>
              </a:rPr>
              <a:t>59,1%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3</a:t>
            </a:fld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45261F-6EDD-4C5C-9729-3177AA967BB3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pic>
        <p:nvPicPr>
          <p:cNvPr id="14" name="Elemento grafico 13" descr="Sesso con riempimento a tinta unita">
            <a:extLst>
              <a:ext uri="{FF2B5EF4-FFF2-40B4-BE49-F238E27FC236}">
                <a16:creationId xmlns:a16="http://schemas.microsoft.com/office/drawing/2014/main" id="{1F272E1D-254A-4DA9-979D-9E73488B5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6563" y="1770473"/>
            <a:ext cx="914400" cy="914400"/>
          </a:xfrm>
          <a:prstGeom prst="rect">
            <a:avLst/>
          </a:prstGeom>
        </p:spPr>
      </p:pic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6EA97B38-4879-4F08-A6F3-DEB466A15C16}"/>
              </a:ext>
            </a:extLst>
          </p:cNvPr>
          <p:cNvSpPr txBox="1">
            <a:spLocks/>
          </p:cNvSpPr>
          <p:nvPr/>
        </p:nvSpPr>
        <p:spPr>
          <a:xfrm>
            <a:off x="1611579" y="1997818"/>
            <a:ext cx="756620" cy="2725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2"/>
                </a:solidFill>
              </a:rPr>
              <a:t>40,9%</a:t>
            </a:r>
          </a:p>
        </p:txBody>
      </p:sp>
      <p:pic>
        <p:nvPicPr>
          <p:cNvPr id="5" name="Elemento grafico 4" descr="Famiglia con figlio con riempimento a tinta unita">
            <a:extLst>
              <a:ext uri="{FF2B5EF4-FFF2-40B4-BE49-F238E27FC236}">
                <a16:creationId xmlns:a16="http://schemas.microsoft.com/office/drawing/2014/main" id="{3D8FA118-9D2D-4F18-9060-1086E7063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6563" y="3059456"/>
            <a:ext cx="914400" cy="914400"/>
          </a:xfrm>
          <a:prstGeom prst="rect">
            <a:avLst/>
          </a:prstGeom>
        </p:spPr>
      </p:pic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BB99A09E-DD43-4BD2-9FE6-A612612CCACD}"/>
              </a:ext>
            </a:extLst>
          </p:cNvPr>
          <p:cNvSpPr txBox="1">
            <a:spLocks/>
          </p:cNvSpPr>
          <p:nvPr/>
        </p:nvSpPr>
        <p:spPr>
          <a:xfrm>
            <a:off x="1459818" y="3338937"/>
            <a:ext cx="914400" cy="248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L’80,2%</a:t>
            </a:r>
          </a:p>
        </p:txBody>
      </p:sp>
      <p:sp>
        <p:nvSpPr>
          <p:cNvPr id="16" name="Segnaposto testo 6">
            <a:extLst>
              <a:ext uri="{FF2B5EF4-FFF2-40B4-BE49-F238E27FC236}">
                <a16:creationId xmlns:a16="http://schemas.microsoft.com/office/drawing/2014/main" id="{1A28AFE7-C66A-4B72-A46A-E02A5E057E4C}"/>
              </a:ext>
            </a:extLst>
          </p:cNvPr>
          <p:cNvSpPr txBox="1">
            <a:spLocks/>
          </p:cNvSpPr>
          <p:nvPr/>
        </p:nvSpPr>
        <p:spPr>
          <a:xfrm>
            <a:off x="3352800" y="3176379"/>
            <a:ext cx="1849120" cy="262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vive con (almeno)        madre e padre</a:t>
            </a:r>
          </a:p>
        </p:txBody>
      </p:sp>
      <p:pic>
        <p:nvPicPr>
          <p:cNvPr id="10" name="Elemento grafico 9" descr="Globo terrestre: Africa ed Europa con riempimento a tinta unita">
            <a:extLst>
              <a:ext uri="{FF2B5EF4-FFF2-40B4-BE49-F238E27FC236}">
                <a16:creationId xmlns:a16="http://schemas.microsoft.com/office/drawing/2014/main" id="{CC17B48D-AABF-4A8F-A9B2-860B42BB70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6563" y="4468737"/>
            <a:ext cx="914400" cy="914400"/>
          </a:xfrm>
          <a:prstGeom prst="rect">
            <a:avLst/>
          </a:prstGeom>
        </p:spPr>
      </p:pic>
      <p:sp>
        <p:nvSpPr>
          <p:cNvPr id="17" name="Segnaposto testo 6">
            <a:extLst>
              <a:ext uri="{FF2B5EF4-FFF2-40B4-BE49-F238E27FC236}">
                <a16:creationId xmlns:a16="http://schemas.microsoft.com/office/drawing/2014/main" id="{33953727-6710-4BEC-AA28-2884442E9F7C}"/>
              </a:ext>
            </a:extLst>
          </p:cNvPr>
          <p:cNvSpPr txBox="1">
            <a:spLocks/>
          </p:cNvSpPr>
          <p:nvPr/>
        </p:nvSpPr>
        <p:spPr>
          <a:xfrm>
            <a:off x="782319" y="4576535"/>
            <a:ext cx="1502995" cy="4324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2"/>
                </a:solidFill>
              </a:rPr>
              <a:t>L’81,3% ha 2 genitori nati in Italia</a:t>
            </a:r>
          </a:p>
        </p:txBody>
      </p:sp>
      <p:sp>
        <p:nvSpPr>
          <p:cNvPr id="18" name="Segnaposto testo 6">
            <a:extLst>
              <a:ext uri="{FF2B5EF4-FFF2-40B4-BE49-F238E27FC236}">
                <a16:creationId xmlns:a16="http://schemas.microsoft.com/office/drawing/2014/main" id="{6B62845A-4E1F-486C-8D70-83E27E1B527D}"/>
              </a:ext>
            </a:extLst>
          </p:cNvPr>
          <p:cNvSpPr txBox="1">
            <a:spLocks/>
          </p:cNvSpPr>
          <p:nvPr/>
        </p:nvSpPr>
        <p:spPr>
          <a:xfrm>
            <a:off x="3352800" y="4576535"/>
            <a:ext cx="1849120" cy="360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1"/>
                </a:solidFill>
              </a:rPr>
              <a:t>Il 13,2% ha 2 genitori nati all’estero</a:t>
            </a:r>
          </a:p>
        </p:txBody>
      </p:sp>
      <p:sp>
        <p:nvSpPr>
          <p:cNvPr id="19" name="Segnaposto testo 6">
            <a:extLst>
              <a:ext uri="{FF2B5EF4-FFF2-40B4-BE49-F238E27FC236}">
                <a16:creationId xmlns:a16="http://schemas.microsoft.com/office/drawing/2014/main" id="{AADB800D-7534-4275-B7CF-8A348529CCAC}"/>
              </a:ext>
            </a:extLst>
          </p:cNvPr>
          <p:cNvSpPr txBox="1">
            <a:spLocks/>
          </p:cNvSpPr>
          <p:nvPr/>
        </p:nvSpPr>
        <p:spPr>
          <a:xfrm>
            <a:off x="1611579" y="5371300"/>
            <a:ext cx="2358344" cy="310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Il 5,4% ha un genitore nato in Italia e uno all’estero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03B6A437-3483-4A3A-8A6A-9BC3AA07D7A7}"/>
              </a:ext>
            </a:extLst>
          </p:cNvPr>
          <p:cNvSpPr/>
          <p:nvPr/>
        </p:nvSpPr>
        <p:spPr>
          <a:xfrm>
            <a:off x="659175" y="4162632"/>
            <a:ext cx="4699578" cy="2024808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138A511-4ECF-405B-87A1-214536FE8C4A}"/>
              </a:ext>
            </a:extLst>
          </p:cNvPr>
          <p:cNvSpPr/>
          <p:nvPr/>
        </p:nvSpPr>
        <p:spPr>
          <a:xfrm>
            <a:off x="659176" y="2827866"/>
            <a:ext cx="4699578" cy="1334765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8CC96DA5-EAEA-4E3D-8F92-9C2431D4A1D4}"/>
              </a:ext>
            </a:extLst>
          </p:cNvPr>
          <p:cNvSpPr/>
          <p:nvPr/>
        </p:nvSpPr>
        <p:spPr>
          <a:xfrm>
            <a:off x="659175" y="1493101"/>
            <a:ext cx="4699578" cy="1334765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5D07BF1-92F6-47C2-B195-29013E3060FD}"/>
              </a:ext>
            </a:extLst>
          </p:cNvPr>
          <p:cNvSpPr/>
          <p:nvPr/>
        </p:nvSpPr>
        <p:spPr>
          <a:xfrm>
            <a:off x="5876924" y="1493101"/>
            <a:ext cx="5838825" cy="266953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AF94C487-2EAA-4218-9EA5-7F16B134B87E}"/>
              </a:ext>
            </a:extLst>
          </p:cNvPr>
          <p:cNvSpPr/>
          <p:nvPr/>
        </p:nvSpPr>
        <p:spPr>
          <a:xfrm>
            <a:off x="5876923" y="4162631"/>
            <a:ext cx="5838825" cy="2024808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15,4% di loro risiede nell’ambito di Dalmine,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10,7% in quello di Isola Bergamasca,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22,7% in quello di Romano di Lombardia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31,3% in quello di Treviglio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restante 20% risiede al di fuori del distretto di Bergamo Ovest (es. in provincia di Milano o Brescia)</a:t>
            </a:r>
          </a:p>
          <a:p>
            <a:pPr algn="ctr"/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0D5B3E8E-5549-42DF-88B3-670E95563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932711"/>
              </p:ext>
            </p:extLst>
          </p:nvPr>
        </p:nvGraphicFramePr>
        <p:xfrm>
          <a:off x="6159395" y="1535230"/>
          <a:ext cx="50550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8220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credenze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30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065318B-BB82-4CB4-AF21-7325F141BBBF}"/>
              </a:ext>
            </a:extLst>
          </p:cNvPr>
          <p:cNvSpPr/>
          <p:nvPr/>
        </p:nvSpPr>
        <p:spPr>
          <a:xfrm>
            <a:off x="329090" y="1053819"/>
            <a:ext cx="5360511" cy="3792304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67D32188-98CB-41A0-BA22-20AC371528E6}"/>
              </a:ext>
            </a:extLst>
          </p:cNvPr>
          <p:cNvSpPr/>
          <p:nvPr/>
        </p:nvSpPr>
        <p:spPr>
          <a:xfrm>
            <a:off x="1646428" y="4912829"/>
            <a:ext cx="2326639" cy="1209954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Sono correlati! </a:t>
            </a:r>
          </a:p>
          <a:p>
            <a:pPr algn="ctr"/>
            <a:r>
              <a:rPr lang="it-IT" sz="1400" dirty="0">
                <a:solidFill>
                  <a:schemeClr val="accent2"/>
                </a:solidFill>
              </a:rPr>
              <a:t>Chi ritiene rischioso un certo tipo di gioco, tende a ritenere rischiosi anche gli altri.</a:t>
            </a:r>
          </a:p>
        </p:txBody>
      </p:sp>
      <p:graphicFrame>
        <p:nvGraphicFramePr>
          <p:cNvPr id="26" name="Segnaposto contenuto 25">
            <a:extLst>
              <a:ext uri="{FF2B5EF4-FFF2-40B4-BE49-F238E27FC236}">
                <a16:creationId xmlns:a16="http://schemas.microsoft.com/office/drawing/2014/main" id="{02590290-F622-42A5-AE20-AD8C68651CE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0024488"/>
              </p:ext>
            </p:extLst>
          </p:nvPr>
        </p:nvGraphicFramePr>
        <p:xfrm>
          <a:off x="340424" y="1054283"/>
          <a:ext cx="5437346" cy="379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610488A5-4CF9-4B4F-8A09-230621708BFA}"/>
              </a:ext>
            </a:extLst>
          </p:cNvPr>
          <p:cNvSpPr/>
          <p:nvPr/>
        </p:nvSpPr>
        <p:spPr>
          <a:xfrm>
            <a:off x="9220200" y="735217"/>
            <a:ext cx="2472326" cy="1334335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accent1"/>
                </a:solidFill>
              </a:rPr>
              <a:t>Significativamente più alta per i giocatori (in particolare per le due opzioni che includono la bravura)</a:t>
            </a:r>
          </a:p>
        </p:txBody>
      </p:sp>
      <p:graphicFrame>
        <p:nvGraphicFramePr>
          <p:cNvPr id="29" name="Grafico 28">
            <a:extLst>
              <a:ext uri="{FF2B5EF4-FFF2-40B4-BE49-F238E27FC236}">
                <a16:creationId xmlns:a16="http://schemas.microsoft.com/office/drawing/2014/main" id="{A1BD9E40-E415-447B-885A-2F0F1B899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97303"/>
              </p:ext>
            </p:extLst>
          </p:nvPr>
        </p:nvGraphicFramePr>
        <p:xfrm>
          <a:off x="5723874" y="2223783"/>
          <a:ext cx="5838031" cy="414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9251DC00-BFF2-4AB7-A4BB-BEB6DA0CC6CF}"/>
              </a:ext>
            </a:extLst>
          </p:cNvPr>
          <p:cNvSpPr/>
          <p:nvPr/>
        </p:nvSpPr>
        <p:spPr>
          <a:xfrm>
            <a:off x="5770880" y="2223783"/>
            <a:ext cx="6092030" cy="389900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in giù 30">
            <a:extLst>
              <a:ext uri="{FF2B5EF4-FFF2-40B4-BE49-F238E27FC236}">
                <a16:creationId xmlns:a16="http://schemas.microsoft.com/office/drawing/2014/main" id="{98195D5F-07E6-422A-BE5D-89A61F6F8059}"/>
              </a:ext>
            </a:extLst>
          </p:cNvPr>
          <p:cNvSpPr/>
          <p:nvPr/>
        </p:nvSpPr>
        <p:spPr>
          <a:xfrm>
            <a:off x="2713736" y="4528842"/>
            <a:ext cx="192024" cy="50715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8611B68F-48B0-46B7-9BBA-78B7A67F4774}"/>
              </a:ext>
            </a:extLst>
          </p:cNvPr>
          <p:cNvSpPr/>
          <p:nvPr/>
        </p:nvSpPr>
        <p:spPr>
          <a:xfrm rot="10800000">
            <a:off x="10905236" y="1921879"/>
            <a:ext cx="192024" cy="50715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B826E2C-1F49-452F-83B6-34AE8363D663}"/>
              </a:ext>
            </a:extLst>
          </p:cNvPr>
          <p:cNvSpPr/>
          <p:nvPr/>
        </p:nvSpPr>
        <p:spPr>
          <a:xfrm>
            <a:off x="6096000" y="965503"/>
            <a:ext cx="2659556" cy="1104049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accent1"/>
                </a:solidFill>
              </a:rPr>
              <a:t>Un suo aumento di un’unità incrementa la probabilità di essere un giocatore </a:t>
            </a:r>
            <a:r>
              <a:rPr lang="it-IT" sz="1400" b="1" u="sng" dirty="0">
                <a:solidFill>
                  <a:schemeClr val="accent1"/>
                </a:solidFill>
              </a:rPr>
              <a:t>non</a:t>
            </a:r>
            <a:r>
              <a:rPr lang="it-IT" sz="1400" b="1" dirty="0">
                <a:solidFill>
                  <a:schemeClr val="accent1"/>
                </a:solidFill>
              </a:rPr>
              <a:t> problematico 1,399 volte</a:t>
            </a:r>
          </a:p>
          <a:p>
            <a:pPr algn="ctr"/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04831D76-A530-4343-87EE-64E9ED922BD4}"/>
              </a:ext>
            </a:extLst>
          </p:cNvPr>
          <p:cNvSpPr/>
          <p:nvPr/>
        </p:nvSpPr>
        <p:spPr>
          <a:xfrm rot="16200000">
            <a:off x="5775106" y="1102053"/>
            <a:ext cx="180866" cy="68207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4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Graphic spid="29" grpId="0">
        <p:bldAsOne/>
      </p:bldGraphic>
      <p:bldP spid="30" grpId="0" animBg="1"/>
      <p:bldP spid="3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credenze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31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065318B-BB82-4CB4-AF21-7325F141BBBF}"/>
              </a:ext>
            </a:extLst>
          </p:cNvPr>
          <p:cNvSpPr/>
          <p:nvPr/>
        </p:nvSpPr>
        <p:spPr>
          <a:xfrm>
            <a:off x="369729" y="1328336"/>
            <a:ext cx="11519612" cy="471539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E3EC42A9-2270-481B-ADEC-889AECA563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9632172"/>
              </p:ext>
            </p:extLst>
          </p:nvPr>
        </p:nvGraphicFramePr>
        <p:xfrm>
          <a:off x="542925" y="1423988"/>
          <a:ext cx="11346416" cy="455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3795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61" y="591130"/>
            <a:ext cx="10862677" cy="446281"/>
          </a:xfrm>
        </p:spPr>
        <p:txBody>
          <a:bodyPr rtlCol="0"/>
          <a:lstStyle/>
          <a:p>
            <a:pPr rtl="0"/>
            <a:r>
              <a:rPr lang="it-IT" dirty="0"/>
              <a:t>Gioco d’azzardo: credenze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32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065318B-BB82-4CB4-AF21-7325F141BBBF}"/>
              </a:ext>
            </a:extLst>
          </p:cNvPr>
          <p:cNvSpPr/>
          <p:nvPr/>
        </p:nvSpPr>
        <p:spPr>
          <a:xfrm>
            <a:off x="369729" y="1328336"/>
            <a:ext cx="11519612" cy="471539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B083F80A-1001-4250-B97D-A67A6C654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053752"/>
              </p:ext>
            </p:extLst>
          </p:nvPr>
        </p:nvGraphicFramePr>
        <p:xfrm>
          <a:off x="504826" y="1657350"/>
          <a:ext cx="11317446" cy="34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9278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credenze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33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ECC6CA29-4DB2-4385-BD72-793A33B11E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358438"/>
              </p:ext>
            </p:extLst>
          </p:nvPr>
        </p:nvGraphicFramePr>
        <p:xfrm>
          <a:off x="498901" y="1423988"/>
          <a:ext cx="11323370" cy="461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065318B-BB82-4CB4-AF21-7325F141BBBF}"/>
              </a:ext>
            </a:extLst>
          </p:cNvPr>
          <p:cNvSpPr/>
          <p:nvPr/>
        </p:nvSpPr>
        <p:spPr>
          <a:xfrm>
            <a:off x="369729" y="1328336"/>
            <a:ext cx="11519612" cy="471539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474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Gioco d’azzardo: credenze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34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065318B-BB82-4CB4-AF21-7325F141BBBF}"/>
              </a:ext>
            </a:extLst>
          </p:cNvPr>
          <p:cNvSpPr/>
          <p:nvPr/>
        </p:nvSpPr>
        <p:spPr>
          <a:xfrm>
            <a:off x="369729" y="1328336"/>
            <a:ext cx="11519612" cy="471539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B6D5F0C-9143-4A12-8636-721BD7FDB5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1735856"/>
              </p:ext>
            </p:extLst>
          </p:nvPr>
        </p:nvGraphicFramePr>
        <p:xfrm>
          <a:off x="302659" y="1423988"/>
          <a:ext cx="11586682" cy="455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8919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144CC-2940-4DA7-B36D-520D212FF1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it-IT" noProof="0" smtClean="0"/>
              <a:pPr rtl="0"/>
              <a:t>35</a:t>
            </a:fld>
            <a:endParaRPr lang="it-IT" noProof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31B966C7-23D9-4997-A8C7-C9A15702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Comportamenti a rischio in relazione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DB3655D-D599-48B5-B6EF-1FD30A76A600}"/>
              </a:ext>
            </a:extLst>
          </p:cNvPr>
          <p:cNvSpPr/>
          <p:nvPr/>
        </p:nvSpPr>
        <p:spPr>
          <a:xfrm>
            <a:off x="849434" y="1724025"/>
            <a:ext cx="4960816" cy="3077516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/>
              </a:solidFill>
            </a:endParaRPr>
          </a:p>
          <a:p>
            <a:pPr algn="ctr"/>
            <a:r>
              <a:rPr lang="it-IT" dirty="0">
                <a:solidFill>
                  <a:schemeClr val="accent1"/>
                </a:solidFill>
              </a:rPr>
              <a:t>I giocatori d’azzardo tendono a fumare, bere alcolici e ubriacarsi in misura significativamente maggiore, sia nella vita sia negli ultimi 30 giorni, e a giocare più spesso ai videogiochi (anche se l’associazione tra variabili non è elevata).</a:t>
            </a:r>
          </a:p>
          <a:p>
            <a:pPr algn="ctr"/>
            <a:r>
              <a:rPr lang="it-IT" dirty="0">
                <a:solidFill>
                  <a:schemeClr val="accent1"/>
                </a:solidFill>
              </a:rPr>
              <a:t>Non sembrano esserci legami con l’uso di Internet e l’uso problematico dei social network.</a:t>
            </a:r>
          </a:p>
          <a:p>
            <a:pPr algn="ctr"/>
            <a:endParaRPr lang="it-IT" dirty="0">
              <a:solidFill>
                <a:schemeClr val="accent1"/>
              </a:solidFill>
            </a:endParaRPr>
          </a:p>
          <a:p>
            <a:pPr algn="ctr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DB35CC7-D778-4FC8-B241-5C120EA94821}"/>
              </a:ext>
            </a:extLst>
          </p:cNvPr>
          <p:cNvSpPr/>
          <p:nvPr/>
        </p:nvSpPr>
        <p:spPr>
          <a:xfrm>
            <a:off x="6090513" y="1724025"/>
            <a:ext cx="4960816" cy="3077516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Stati di malessere tendono a essere maggiormente diffusi nei fumatori, in chi si è ubriacato almeno una volta nella vita, in chi fa un uso problematico dei social network e in chi non fa mai attività sportive, culturali o di volontariato.</a:t>
            </a:r>
          </a:p>
          <a:p>
            <a:pPr algn="ctr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DB1489A-DE4A-48E4-BD32-1B0B4383BEF9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</p:spTree>
    <p:extLst>
      <p:ext uri="{BB962C8B-B14F-4D97-AF65-F5344CB8AC3E}">
        <p14:creationId xmlns:p14="http://schemas.microsoft.com/office/powerpoint/2010/main" val="1568371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AC5A11D0-CB02-4B6D-9FEA-AA6DAF519E5D}"/>
              </a:ext>
            </a:extLst>
          </p:cNvPr>
          <p:cNvGrpSpPr/>
          <p:nvPr/>
        </p:nvGrpSpPr>
        <p:grpSpPr>
          <a:xfrm>
            <a:off x="6245325" y="2089725"/>
            <a:ext cx="5267002" cy="3779450"/>
            <a:chOff x="6245325" y="2089725"/>
            <a:chExt cx="5267002" cy="3779450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BD3C0FF0-8FAD-49D6-A068-6510F9E9F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768" t="23967" r="24100"/>
            <a:stretch/>
          </p:blipFill>
          <p:spPr>
            <a:xfrm>
              <a:off x="6245325" y="2089725"/>
              <a:ext cx="5156099" cy="3779450"/>
            </a:xfrm>
            <a:prstGeom prst="rect">
              <a:avLst/>
            </a:prstGeom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23B85AB-55B2-479A-8798-FD72F5004C04}"/>
                </a:ext>
              </a:extLst>
            </p:cNvPr>
            <p:cNvSpPr txBox="1"/>
            <p:nvPr/>
          </p:nvSpPr>
          <p:spPr>
            <a:xfrm flipH="1">
              <a:off x="9252996" y="5018468"/>
              <a:ext cx="22593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gentili e disponibili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CEA04D23-354C-41E8-B71B-E95B8A99C475}"/>
                </a:ext>
              </a:extLst>
            </p:cNvPr>
            <p:cNvSpPr txBox="1"/>
            <p:nvPr/>
          </p:nvSpPr>
          <p:spPr>
            <a:xfrm flipH="1">
              <a:off x="6873237" y="5008943"/>
              <a:ext cx="22593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lo/la consolano</a:t>
              </a:r>
            </a:p>
          </p:txBody>
        </p:sp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440F8272-847C-4B1D-87C4-24773EA20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500" t="80395" r="24606" b="16304"/>
            <a:stretch/>
          </p:blipFill>
          <p:spPr>
            <a:xfrm>
              <a:off x="9896064" y="4902774"/>
              <a:ext cx="275681" cy="164078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B7E12C51-6F73-4997-B618-80F9A3A93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560" t="74252" r="28700" b="22714"/>
            <a:stretch/>
          </p:blipFill>
          <p:spPr>
            <a:xfrm>
              <a:off x="7219949" y="4905025"/>
              <a:ext cx="491111" cy="164078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62450"/>
            <a:ext cx="10862677" cy="446281"/>
          </a:xfrm>
        </p:spPr>
        <p:txBody>
          <a:bodyPr rtlCol="0"/>
          <a:lstStyle/>
          <a:p>
            <a:pPr rtl="0"/>
            <a:r>
              <a:rPr lang="it-IT" dirty="0"/>
              <a:t>Scuola: supporto sociale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62224023-9E76-40BD-A995-AEB96CD77E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23128" t="23663" r="25177"/>
          <a:stretch/>
        </p:blipFill>
        <p:spPr>
          <a:xfrm>
            <a:off x="790576" y="2083201"/>
            <a:ext cx="4743450" cy="3893750"/>
          </a:xfr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0B8B96D-B444-41DE-B8C1-07A2D0855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3701" y="1538787"/>
            <a:ext cx="4739276" cy="500501"/>
          </a:xfrm>
        </p:spPr>
        <p:txBody>
          <a:bodyPr rtlCol="0"/>
          <a:lstStyle/>
          <a:p>
            <a:r>
              <a:rPr lang="it-IT" dirty="0"/>
              <a:t>Frequenza di accordo con le seguenti affermazioni sui compagni di classe, %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36</a:t>
            </a:fld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7C86612-5FCB-4C1C-802D-30ED5E5E5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7325" y="1620000"/>
            <a:ext cx="5148000" cy="360000"/>
          </a:xfrm>
        </p:spPr>
        <p:txBody>
          <a:bodyPr/>
          <a:lstStyle/>
          <a:p>
            <a:r>
              <a:rPr lang="it-IT" dirty="0"/>
              <a:t>Frequenza di accordo con le seguenti affermazioni sugli insegnanti, %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D9D637F-9DFB-464E-BE1F-E568C9075D1F}"/>
              </a:ext>
            </a:extLst>
          </p:cNvPr>
          <p:cNvSpPr txBox="1"/>
          <p:nvPr/>
        </p:nvSpPr>
        <p:spPr>
          <a:xfrm flipH="1">
            <a:off x="2383523" y="5113059"/>
            <a:ext cx="22593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 ricevo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EBE5C98-EF10-405B-A241-1A8333A578B9}"/>
              </a:ext>
            </a:extLst>
          </p:cNvPr>
          <p:cNvSpPr/>
          <p:nvPr/>
        </p:nvSpPr>
        <p:spPr>
          <a:xfrm>
            <a:off x="3228976" y="5035743"/>
            <a:ext cx="123824" cy="96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7C007C-173F-45A2-BDE7-135AD9FDBD37}"/>
              </a:ext>
            </a:extLst>
          </p:cNvPr>
          <p:cNvGrpSpPr/>
          <p:nvPr/>
        </p:nvGrpSpPr>
        <p:grpSpPr>
          <a:xfrm>
            <a:off x="6245325" y="2086640"/>
            <a:ext cx="5267002" cy="3779450"/>
            <a:chOff x="6245325" y="2086640"/>
            <a:chExt cx="5267002" cy="3779450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854B08DF-1981-44CD-AAFC-18FC559763A9}"/>
                </a:ext>
              </a:extLst>
            </p:cNvPr>
            <p:cNvGrpSpPr/>
            <p:nvPr/>
          </p:nvGrpSpPr>
          <p:grpSpPr>
            <a:xfrm>
              <a:off x="6245325" y="2086640"/>
              <a:ext cx="5267002" cy="3779450"/>
              <a:chOff x="6245325" y="2087950"/>
              <a:chExt cx="5267002" cy="3779450"/>
            </a:xfrm>
          </p:grpSpPr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CC0F0134-16EB-4C01-91C0-4810684F3E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1768" t="23967" r="24100"/>
              <a:stretch/>
            </p:blipFill>
            <p:spPr>
              <a:xfrm>
                <a:off x="6245325" y="2087950"/>
                <a:ext cx="5156099" cy="3779450"/>
              </a:xfrm>
              <a:prstGeom prst="rect">
                <a:avLst/>
              </a:prstGeom>
            </p:spPr>
          </p:pic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FDDF817-FB70-4337-9DA3-6646955E2C58}"/>
                  </a:ext>
                </a:extLst>
              </p:cNvPr>
              <p:cNvSpPr txBox="1"/>
              <p:nvPr/>
            </p:nvSpPr>
            <p:spPr>
              <a:xfrm flipH="1">
                <a:off x="9252996" y="5016693"/>
                <a:ext cx="22593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gentili e disponibili</a:t>
                </a: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B889C12E-C675-4782-8CDA-6B27FE37AB8B}"/>
                  </a:ext>
                </a:extLst>
              </p:cNvPr>
              <p:cNvSpPr txBox="1"/>
              <p:nvPr/>
            </p:nvSpPr>
            <p:spPr>
              <a:xfrm flipH="1">
                <a:off x="6873237" y="5007168"/>
                <a:ext cx="22593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lo/la consolano</a:t>
                </a:r>
              </a:p>
            </p:txBody>
          </p:sp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DBEE16B5-BFB3-4ADC-9D86-C27FF7B4A5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500" t="80395" r="24606" b="16304"/>
              <a:stretch/>
            </p:blipFill>
            <p:spPr>
              <a:xfrm>
                <a:off x="9896064" y="4900999"/>
                <a:ext cx="275681" cy="164078"/>
              </a:xfrm>
              <a:prstGeom prst="rect">
                <a:avLst/>
              </a:prstGeom>
            </p:spPr>
          </p:pic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1BA676C3-E261-4997-A1DA-33E1B31823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6560" t="74252" r="28700" b="22714"/>
              <a:stretch/>
            </p:blipFill>
            <p:spPr>
              <a:xfrm>
                <a:off x="7219949" y="4903250"/>
                <a:ext cx="491111" cy="164078"/>
              </a:xfrm>
              <a:prstGeom prst="rect">
                <a:avLst/>
              </a:prstGeom>
            </p:spPr>
          </p:pic>
        </p:grp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10879D7-9A57-4DAE-A909-D2EFBAF2F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2416" t="47407" r="15359" b="21573"/>
            <a:stretch/>
          </p:blipFill>
          <p:spPr>
            <a:xfrm>
              <a:off x="6314004" y="2235201"/>
              <a:ext cx="5148000" cy="2166478"/>
            </a:xfrm>
            <a:prstGeom prst="rect">
              <a:avLst/>
            </a:prstGeom>
          </p:spPr>
        </p:pic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27371F1A-FF51-4063-A08C-46A6A1E6E6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016" t="33518" r="20666" b="56445"/>
          <a:stretch/>
        </p:blipFill>
        <p:spPr>
          <a:xfrm>
            <a:off x="6645905" y="5225050"/>
            <a:ext cx="4184014" cy="688392"/>
          </a:xfrm>
          <a:prstGeom prst="rect">
            <a:avLst/>
          </a:prstGeom>
        </p:spPr>
      </p:pic>
      <p:grpSp>
        <p:nvGrpSpPr>
          <p:cNvPr id="25" name="Gruppo 24">
            <a:extLst>
              <a:ext uri="{FF2B5EF4-FFF2-40B4-BE49-F238E27FC236}">
                <a16:creationId xmlns:a16="http://schemas.microsoft.com/office/drawing/2014/main" id="{4FEA0AA4-EE41-4FD6-B357-83BA954942F9}"/>
              </a:ext>
            </a:extLst>
          </p:cNvPr>
          <p:cNvGrpSpPr/>
          <p:nvPr/>
        </p:nvGrpSpPr>
        <p:grpSpPr>
          <a:xfrm>
            <a:off x="6245325" y="2084387"/>
            <a:ext cx="5267002" cy="3826802"/>
            <a:chOff x="6245325" y="2084387"/>
            <a:chExt cx="5267002" cy="3826802"/>
          </a:xfrm>
        </p:grpSpPr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A1F724E4-A638-4AFF-BD97-1AC57E2763EE}"/>
                </a:ext>
              </a:extLst>
            </p:cNvPr>
            <p:cNvGrpSpPr/>
            <p:nvPr/>
          </p:nvGrpSpPr>
          <p:grpSpPr>
            <a:xfrm>
              <a:off x="6245325" y="2084387"/>
              <a:ext cx="5267002" cy="3779450"/>
              <a:chOff x="6245325" y="2086640"/>
              <a:chExt cx="5267002" cy="3779450"/>
            </a:xfrm>
          </p:grpSpPr>
          <p:grpSp>
            <p:nvGrpSpPr>
              <p:cNvPr id="45" name="Gruppo 44">
                <a:extLst>
                  <a:ext uri="{FF2B5EF4-FFF2-40B4-BE49-F238E27FC236}">
                    <a16:creationId xmlns:a16="http://schemas.microsoft.com/office/drawing/2014/main" id="{5DB19CCD-B5A3-4DD4-B5E7-EE56684177BC}"/>
                  </a:ext>
                </a:extLst>
              </p:cNvPr>
              <p:cNvGrpSpPr/>
              <p:nvPr/>
            </p:nvGrpSpPr>
            <p:grpSpPr>
              <a:xfrm>
                <a:off x="6245325" y="2086640"/>
                <a:ext cx="5267002" cy="3779450"/>
                <a:chOff x="6245325" y="2087950"/>
                <a:chExt cx="5267002" cy="3779450"/>
              </a:xfrm>
            </p:grpSpPr>
            <p:pic>
              <p:nvPicPr>
                <p:cNvPr id="47" name="Immagine 46">
                  <a:extLst>
                    <a:ext uri="{FF2B5EF4-FFF2-40B4-BE49-F238E27FC236}">
                      <a16:creationId xmlns:a16="http://schemas.microsoft.com/office/drawing/2014/main" id="{E3FBC26C-F597-44D0-9029-6B8AB472D8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1768" t="23967" r="24100"/>
                <a:stretch/>
              </p:blipFill>
              <p:spPr>
                <a:xfrm>
                  <a:off x="6245325" y="2087950"/>
                  <a:ext cx="5156099" cy="3779450"/>
                </a:xfrm>
                <a:prstGeom prst="rect">
                  <a:avLst/>
                </a:prstGeom>
              </p:spPr>
            </p:pic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E0F7FB7E-941A-4DBD-B1F3-2266476A899C}"/>
                    </a:ext>
                  </a:extLst>
                </p:cNvPr>
                <p:cNvSpPr txBox="1"/>
                <p:nvPr/>
              </p:nvSpPr>
              <p:spPr>
                <a:xfrm flipH="1">
                  <a:off x="9252996" y="5016693"/>
                  <a:ext cx="2259331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9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gentili e disponibili</a:t>
                  </a:r>
                </a:p>
              </p:txBody>
            </p:sp>
            <p:sp>
              <p:nvSpPr>
                <p:cNvPr id="49" name="CasellaDiTesto 48">
                  <a:extLst>
                    <a:ext uri="{FF2B5EF4-FFF2-40B4-BE49-F238E27FC236}">
                      <a16:creationId xmlns:a16="http://schemas.microsoft.com/office/drawing/2014/main" id="{0600B2A9-0D78-44F1-867D-71404EAD65B8}"/>
                    </a:ext>
                  </a:extLst>
                </p:cNvPr>
                <p:cNvSpPr txBox="1"/>
                <p:nvPr/>
              </p:nvSpPr>
              <p:spPr>
                <a:xfrm flipH="1">
                  <a:off x="6873237" y="5007168"/>
                  <a:ext cx="2259331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9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lo/la consolano</a:t>
                  </a:r>
                </a:p>
              </p:txBody>
            </p:sp>
            <p:pic>
              <p:nvPicPr>
                <p:cNvPr id="50" name="Immagine 49">
                  <a:extLst>
                    <a:ext uri="{FF2B5EF4-FFF2-40B4-BE49-F238E27FC236}">
                      <a16:creationId xmlns:a16="http://schemas.microsoft.com/office/drawing/2014/main" id="{685BFE2B-457B-41A2-BDB5-CDEAF6BE8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2500" t="80395" r="24606" b="16304"/>
                <a:stretch/>
              </p:blipFill>
              <p:spPr>
                <a:xfrm>
                  <a:off x="9896064" y="4900999"/>
                  <a:ext cx="275681" cy="164078"/>
                </a:xfrm>
                <a:prstGeom prst="rect">
                  <a:avLst/>
                </a:prstGeom>
              </p:spPr>
            </p:pic>
            <p:pic>
              <p:nvPicPr>
                <p:cNvPr id="51" name="Immagine 50">
                  <a:extLst>
                    <a:ext uri="{FF2B5EF4-FFF2-40B4-BE49-F238E27FC236}">
                      <a16:creationId xmlns:a16="http://schemas.microsoft.com/office/drawing/2014/main" id="{EB9A5B57-0F9B-47A0-889F-0EC784648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6560" t="74252" r="28700" b="22714"/>
                <a:stretch/>
              </p:blipFill>
              <p:spPr>
                <a:xfrm>
                  <a:off x="7219949" y="4903250"/>
                  <a:ext cx="491111" cy="164078"/>
                </a:xfrm>
                <a:prstGeom prst="rect">
                  <a:avLst/>
                </a:prstGeom>
              </p:spPr>
            </p:pic>
          </p:grpSp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3A0C350F-1920-4258-9A72-B06CFCAD5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2416" t="47407" r="15359" b="21573"/>
              <a:stretch/>
            </p:blipFill>
            <p:spPr>
              <a:xfrm>
                <a:off x="6314004" y="2235201"/>
                <a:ext cx="5148000" cy="2166478"/>
              </a:xfrm>
              <a:prstGeom prst="rect">
                <a:avLst/>
              </a:prstGeom>
            </p:spPr>
          </p:pic>
        </p:grpSp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76695F35-861C-4E27-A1E2-585F35092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016" t="33518" r="20666" b="56445"/>
            <a:stretch/>
          </p:blipFill>
          <p:spPr>
            <a:xfrm>
              <a:off x="6645905" y="5222797"/>
              <a:ext cx="4184014" cy="688392"/>
            </a:xfrm>
            <a:prstGeom prst="rect">
              <a:avLst/>
            </a:prstGeom>
          </p:spPr>
        </p:pic>
      </p:grp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EFBE425-5195-495C-A28B-35E4A5890572}"/>
              </a:ext>
            </a:extLst>
          </p:cNvPr>
          <p:cNvSpPr/>
          <p:nvPr/>
        </p:nvSpPr>
        <p:spPr>
          <a:xfrm>
            <a:off x="6096000" y="1479499"/>
            <a:ext cx="5726271" cy="4559351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94567FC4-560D-4590-BF19-86318580F2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834" t="39852" r="14875" b="28698"/>
          <a:stretch/>
        </p:blipFill>
        <p:spPr>
          <a:xfrm>
            <a:off x="668379" y="2268508"/>
            <a:ext cx="5156099" cy="2216267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6FC77C6A-2E5D-416F-B9E8-8A84F518A32F}"/>
              </a:ext>
            </a:extLst>
          </p:cNvPr>
          <p:cNvGrpSpPr/>
          <p:nvPr/>
        </p:nvGrpSpPr>
        <p:grpSpPr>
          <a:xfrm>
            <a:off x="668379" y="2094048"/>
            <a:ext cx="5156099" cy="3893750"/>
            <a:chOff x="668379" y="2094048"/>
            <a:chExt cx="5156099" cy="3893750"/>
          </a:xfrm>
        </p:grpSpPr>
        <p:pic>
          <p:nvPicPr>
            <p:cNvPr id="53" name="Segnaposto contenuto 10">
              <a:extLst>
                <a:ext uri="{FF2B5EF4-FFF2-40B4-BE49-F238E27FC236}">
                  <a16:creationId xmlns:a16="http://schemas.microsoft.com/office/drawing/2014/main" id="{5512E67D-5BA0-4C6D-844D-3AD2BB94C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128" t="23663" r="25177"/>
            <a:stretch/>
          </p:blipFill>
          <p:spPr>
            <a:xfrm>
              <a:off x="790576" y="2094048"/>
              <a:ext cx="4743450" cy="3893750"/>
            </a:xfrm>
            <a:prstGeom prst="rect">
              <a:avLst/>
            </a:prstGeom>
          </p:spPr>
        </p:pic>
        <p:pic>
          <p:nvPicPr>
            <p:cNvPr id="54" name="Immagine 53">
              <a:extLst>
                <a:ext uri="{FF2B5EF4-FFF2-40B4-BE49-F238E27FC236}">
                  <a16:creationId xmlns:a16="http://schemas.microsoft.com/office/drawing/2014/main" id="{2F827DC2-3E82-4D1D-926B-2A33C691D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2834" t="39852" r="14875" b="28698"/>
            <a:stretch/>
          </p:blipFill>
          <p:spPr>
            <a:xfrm>
              <a:off x="668379" y="2279355"/>
              <a:ext cx="5156099" cy="2216267"/>
            </a:xfrm>
            <a:prstGeom prst="rect">
              <a:avLst/>
            </a:prstGeom>
          </p:spPr>
        </p:pic>
      </p:grpSp>
      <p:pic>
        <p:nvPicPr>
          <p:cNvPr id="43" name="Immagine 42">
            <a:extLst>
              <a:ext uri="{FF2B5EF4-FFF2-40B4-BE49-F238E27FC236}">
                <a16:creationId xmlns:a16="http://schemas.microsoft.com/office/drawing/2014/main" id="{D032A817-1BEC-443A-87F1-CD6B970BEA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016" t="33518" r="20666" b="56445"/>
          <a:stretch/>
        </p:blipFill>
        <p:spPr>
          <a:xfrm>
            <a:off x="1068959" y="5203737"/>
            <a:ext cx="4184014" cy="688392"/>
          </a:xfrm>
          <a:prstGeom prst="rect">
            <a:avLst/>
          </a:prstGeom>
        </p:spPr>
      </p:pic>
      <p:grpSp>
        <p:nvGrpSpPr>
          <p:cNvPr id="59" name="Gruppo 58">
            <a:extLst>
              <a:ext uri="{FF2B5EF4-FFF2-40B4-BE49-F238E27FC236}">
                <a16:creationId xmlns:a16="http://schemas.microsoft.com/office/drawing/2014/main" id="{54EB3A65-D516-4DB1-B680-4AFB9EBC63DB}"/>
              </a:ext>
            </a:extLst>
          </p:cNvPr>
          <p:cNvGrpSpPr/>
          <p:nvPr/>
        </p:nvGrpSpPr>
        <p:grpSpPr>
          <a:xfrm>
            <a:off x="668379" y="2089725"/>
            <a:ext cx="5156099" cy="3893750"/>
            <a:chOff x="668379" y="2089725"/>
            <a:chExt cx="5156099" cy="3893750"/>
          </a:xfrm>
        </p:grpSpPr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F62F2F37-318A-4EAE-BAED-D14DA5CDBAAE}"/>
                </a:ext>
              </a:extLst>
            </p:cNvPr>
            <p:cNvGrpSpPr/>
            <p:nvPr/>
          </p:nvGrpSpPr>
          <p:grpSpPr>
            <a:xfrm>
              <a:off x="668379" y="2089725"/>
              <a:ext cx="5156099" cy="3893750"/>
              <a:chOff x="668379" y="2094048"/>
              <a:chExt cx="5156099" cy="3893750"/>
            </a:xfrm>
          </p:grpSpPr>
          <p:pic>
            <p:nvPicPr>
              <p:cNvPr id="56" name="Segnaposto contenuto 10">
                <a:extLst>
                  <a:ext uri="{FF2B5EF4-FFF2-40B4-BE49-F238E27FC236}">
                    <a16:creationId xmlns:a16="http://schemas.microsoft.com/office/drawing/2014/main" id="{48472C7D-712B-44E0-8A4D-C50AD1B04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3128" t="23663" r="25177"/>
              <a:stretch/>
            </p:blipFill>
            <p:spPr>
              <a:xfrm>
                <a:off x="790576" y="2094048"/>
                <a:ext cx="4743450" cy="3893750"/>
              </a:xfrm>
              <a:prstGeom prst="rect">
                <a:avLst/>
              </a:prstGeom>
            </p:spPr>
          </p:pic>
          <p:pic>
            <p:nvPicPr>
              <p:cNvPr id="57" name="Immagine 56">
                <a:extLst>
                  <a:ext uri="{FF2B5EF4-FFF2-40B4-BE49-F238E27FC236}">
                    <a16:creationId xmlns:a16="http://schemas.microsoft.com/office/drawing/2014/main" id="{02B03609-4FF8-4100-91AF-99C0945A47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2834" t="39852" r="14875" b="28698"/>
              <a:stretch/>
            </p:blipFill>
            <p:spPr>
              <a:xfrm>
                <a:off x="668379" y="2279355"/>
                <a:ext cx="5156099" cy="2216267"/>
              </a:xfrm>
              <a:prstGeom prst="rect">
                <a:avLst/>
              </a:prstGeom>
            </p:spPr>
          </p:pic>
        </p:grpSp>
        <p:pic>
          <p:nvPicPr>
            <p:cNvPr id="58" name="Immagine 57">
              <a:extLst>
                <a:ext uri="{FF2B5EF4-FFF2-40B4-BE49-F238E27FC236}">
                  <a16:creationId xmlns:a16="http://schemas.microsoft.com/office/drawing/2014/main" id="{73392F39-A4FD-4023-97F5-765861527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016" t="33518" r="20666" b="56445"/>
            <a:stretch/>
          </p:blipFill>
          <p:spPr>
            <a:xfrm>
              <a:off x="1068959" y="5199414"/>
              <a:ext cx="4184014" cy="688392"/>
            </a:xfrm>
            <a:prstGeom prst="rect">
              <a:avLst/>
            </a:prstGeom>
          </p:spPr>
        </p:pic>
      </p:grp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0FD4691-F41A-4D9F-B16C-30C858A05473}"/>
              </a:ext>
            </a:extLst>
          </p:cNvPr>
          <p:cNvSpPr/>
          <p:nvPr/>
        </p:nvSpPr>
        <p:spPr>
          <a:xfrm>
            <a:off x="539474" y="1479499"/>
            <a:ext cx="5342935" cy="4559351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0BB6E507-71F3-43B0-9631-0D6E7DEE98AA}"/>
              </a:ext>
            </a:extLst>
          </p:cNvPr>
          <p:cNvSpPr/>
          <p:nvPr/>
        </p:nvSpPr>
        <p:spPr>
          <a:xfrm>
            <a:off x="6457951" y="451495"/>
            <a:ext cx="5267324" cy="93324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1"/>
                </a:solidFill>
              </a:rPr>
              <a:t>Il </a:t>
            </a:r>
            <a:r>
              <a:rPr lang="it-IT" sz="1400" b="1" dirty="0">
                <a:solidFill>
                  <a:schemeClr val="accent1"/>
                </a:solidFill>
              </a:rPr>
              <a:t>supporto degli insegnanti </a:t>
            </a:r>
            <a:r>
              <a:rPr lang="it-IT" sz="1400" dirty="0">
                <a:solidFill>
                  <a:schemeClr val="accent1"/>
                </a:solidFill>
              </a:rPr>
              <a:t>aumenta significativamente la probabilità di essere un non giocatore, mentre il </a:t>
            </a:r>
            <a:r>
              <a:rPr lang="it-IT" sz="1400" b="1" dirty="0">
                <a:solidFill>
                  <a:schemeClr val="accent1"/>
                </a:solidFill>
              </a:rPr>
              <a:t>supporto dei compagni </a:t>
            </a:r>
            <a:r>
              <a:rPr lang="it-IT" sz="1400" dirty="0">
                <a:solidFill>
                  <a:schemeClr val="accent1"/>
                </a:solidFill>
              </a:rPr>
              <a:t>non sembra avere effetti significativi sul gioco d’azzardo. </a:t>
            </a:r>
          </a:p>
        </p:txBody>
      </p:sp>
    </p:spTree>
    <p:extLst>
      <p:ext uri="{BB962C8B-B14F-4D97-AF65-F5344CB8AC3E}">
        <p14:creationId xmlns:p14="http://schemas.microsoft.com/office/powerpoint/2010/main" val="10775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Scuola: supporto sociale degli insegnanti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37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ABD239C-AF84-4CA0-A1AD-994BE3DF264B}"/>
              </a:ext>
            </a:extLst>
          </p:cNvPr>
          <p:cNvSpPr/>
          <p:nvPr/>
        </p:nvSpPr>
        <p:spPr>
          <a:xfrm>
            <a:off x="387306" y="1117601"/>
            <a:ext cx="5648959" cy="49212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25E8833-BC1B-470E-A80E-FB56B1F304DF}"/>
              </a:ext>
            </a:extLst>
          </p:cNvPr>
          <p:cNvSpPr/>
          <p:nvPr/>
        </p:nvSpPr>
        <p:spPr>
          <a:xfrm>
            <a:off x="6155734" y="1117601"/>
            <a:ext cx="5648959" cy="49212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B9D6686A-18E8-4FAE-9A89-7B1A57D98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339081"/>
              </p:ext>
            </p:extLst>
          </p:nvPr>
        </p:nvGraphicFramePr>
        <p:xfrm>
          <a:off x="6278880" y="1117601"/>
          <a:ext cx="5311191" cy="481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Segnaposto contenuto 16">
            <a:extLst>
              <a:ext uri="{FF2B5EF4-FFF2-40B4-BE49-F238E27FC236}">
                <a16:creationId xmlns:a16="http://schemas.microsoft.com/office/drawing/2014/main" id="{E808D475-29A2-4ED6-A26E-FF198602CB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5333031"/>
              </p:ext>
            </p:extLst>
          </p:nvPr>
        </p:nvGraphicFramePr>
        <p:xfrm>
          <a:off x="387306" y="1117601"/>
          <a:ext cx="5648959" cy="492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3682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Scuola: supporto sociale degli insegnanti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38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ABD239C-AF84-4CA0-A1AD-994BE3DF264B}"/>
              </a:ext>
            </a:extLst>
          </p:cNvPr>
          <p:cNvSpPr/>
          <p:nvPr/>
        </p:nvSpPr>
        <p:spPr>
          <a:xfrm>
            <a:off x="387307" y="1117601"/>
            <a:ext cx="5648959" cy="49212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25E8833-BC1B-470E-A80E-FB56B1F304DF}"/>
              </a:ext>
            </a:extLst>
          </p:cNvPr>
          <p:cNvSpPr/>
          <p:nvPr/>
        </p:nvSpPr>
        <p:spPr>
          <a:xfrm>
            <a:off x="6155734" y="1117601"/>
            <a:ext cx="5648959" cy="49212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4" name="Segnaposto contenuto 6">
            <a:extLst>
              <a:ext uri="{FF2B5EF4-FFF2-40B4-BE49-F238E27FC236}">
                <a16:creationId xmlns:a16="http://schemas.microsoft.com/office/drawing/2014/main" id="{84586C0B-5FC6-4674-A06F-83968049828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4775123"/>
              </p:ext>
            </p:extLst>
          </p:nvPr>
        </p:nvGraphicFramePr>
        <p:xfrm>
          <a:off x="6289041" y="1117601"/>
          <a:ext cx="5515652" cy="485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Segnaposto contenuto 14">
            <a:extLst>
              <a:ext uri="{FF2B5EF4-FFF2-40B4-BE49-F238E27FC236}">
                <a16:creationId xmlns:a16="http://schemas.microsoft.com/office/drawing/2014/main" id="{511E81A1-AD77-472B-8E7E-47B0173322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1251282"/>
              </p:ext>
            </p:extLst>
          </p:nvPr>
        </p:nvGraphicFramePr>
        <p:xfrm>
          <a:off x="387306" y="1054100"/>
          <a:ext cx="5648959" cy="492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0771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Scuola: supporto sociale dei compagni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39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B94B576A-BBB9-43D0-9738-35C81028E8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620361"/>
              </p:ext>
            </p:extLst>
          </p:nvPr>
        </p:nvGraphicFramePr>
        <p:xfrm>
          <a:off x="387307" y="1117600"/>
          <a:ext cx="564896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ABD239C-AF84-4CA0-A1AD-994BE3DF264B}"/>
              </a:ext>
            </a:extLst>
          </p:cNvPr>
          <p:cNvSpPr/>
          <p:nvPr/>
        </p:nvSpPr>
        <p:spPr>
          <a:xfrm>
            <a:off x="387306" y="1117601"/>
            <a:ext cx="5648959" cy="49212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25E8833-BC1B-470E-A80E-FB56B1F304DF}"/>
              </a:ext>
            </a:extLst>
          </p:cNvPr>
          <p:cNvSpPr/>
          <p:nvPr/>
        </p:nvSpPr>
        <p:spPr>
          <a:xfrm>
            <a:off x="6155734" y="1117601"/>
            <a:ext cx="5648959" cy="49212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D886E78F-42A5-4279-A158-D3ACD6922E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330690"/>
              </p:ext>
            </p:extLst>
          </p:nvPr>
        </p:nvGraphicFramePr>
        <p:xfrm>
          <a:off x="6198436" y="1046480"/>
          <a:ext cx="556355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982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Campione: che scuole frequentano?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0B8B96D-B444-41DE-B8C1-07A2D0855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75606" y="1196453"/>
            <a:ext cx="2669712" cy="360362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accent2"/>
                </a:solidFill>
              </a:rPr>
              <a:t>48,2%</a:t>
            </a:r>
            <a:r>
              <a:rPr lang="it-IT" dirty="0"/>
              <a:t>	         </a:t>
            </a:r>
            <a:r>
              <a:rPr lang="it-IT" dirty="0">
                <a:solidFill>
                  <a:srgbClr val="002060"/>
                </a:solidFill>
              </a:rPr>
              <a:t>51,8%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4878" y="4176223"/>
            <a:ext cx="3779792" cy="2122100"/>
          </a:xfrm>
        </p:spPr>
        <p:txBody>
          <a:bodyPr rtlCol="0"/>
          <a:lstStyle/>
          <a:p>
            <a:pPr marL="0" indent="0" rtl="0">
              <a:buNone/>
            </a:pPr>
            <a:endParaRPr lang="it-IT" noProof="1"/>
          </a:p>
          <a:p>
            <a:pPr rtl="0"/>
            <a:endParaRPr lang="it-IT" noProof="1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901B642-74A2-441B-9720-65BEBAF73871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pic>
        <p:nvPicPr>
          <p:cNvPr id="5" name="Elemento grafico 4" descr="Badge 3 con riempimento a tinta unita">
            <a:extLst>
              <a:ext uri="{FF2B5EF4-FFF2-40B4-BE49-F238E27FC236}">
                <a16:creationId xmlns:a16="http://schemas.microsoft.com/office/drawing/2014/main" id="{1CA3D0A7-BC6F-490A-85E8-E795D9C2A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537" y="469266"/>
            <a:ext cx="733695" cy="733695"/>
          </a:xfrm>
          <a:prstGeom prst="rect">
            <a:avLst/>
          </a:prstGeom>
        </p:spPr>
      </p:pic>
      <p:pic>
        <p:nvPicPr>
          <p:cNvPr id="10" name="Elemento grafico 9" descr="Badge 4 con riempimento a tinta unita">
            <a:extLst>
              <a:ext uri="{FF2B5EF4-FFF2-40B4-BE49-F238E27FC236}">
                <a16:creationId xmlns:a16="http://schemas.microsoft.com/office/drawing/2014/main" id="{7F157448-E7A7-439A-A54C-738222B6B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9281" y="478387"/>
            <a:ext cx="733695" cy="733695"/>
          </a:xfrm>
          <a:prstGeom prst="rect">
            <a:avLst/>
          </a:prstGeom>
        </p:spPr>
      </p:pic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3BC95274-B350-487E-B6B9-BCEA4E5F3F5C}"/>
              </a:ext>
            </a:extLst>
          </p:cNvPr>
          <p:cNvSpPr txBox="1">
            <a:spLocks/>
          </p:cNvSpPr>
          <p:nvPr/>
        </p:nvSpPr>
        <p:spPr>
          <a:xfrm>
            <a:off x="10024516" y="335327"/>
            <a:ext cx="1331137" cy="360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Classe: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4DDF3F8-191A-4E7F-8749-67BDEECFA4C1}"/>
              </a:ext>
            </a:extLst>
          </p:cNvPr>
          <p:cNvSpPr/>
          <p:nvPr/>
        </p:nvSpPr>
        <p:spPr>
          <a:xfrm>
            <a:off x="8890000" y="253609"/>
            <a:ext cx="2992235" cy="1362151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29BAEA4-59ED-44C0-8E34-D14828F4B019}"/>
              </a:ext>
            </a:extLst>
          </p:cNvPr>
          <p:cNvSpPr/>
          <p:nvPr/>
        </p:nvSpPr>
        <p:spPr>
          <a:xfrm>
            <a:off x="294640" y="1699931"/>
            <a:ext cx="6555516" cy="4406281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B7FEEC-D6A4-4386-BFB1-FC09D576552B}"/>
              </a:ext>
            </a:extLst>
          </p:cNvPr>
          <p:cNvSpPr txBox="1"/>
          <p:nvPr/>
        </p:nvSpPr>
        <p:spPr>
          <a:xfrm>
            <a:off x="547415" y="2653714"/>
            <a:ext cx="5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r>
              <a:rPr lang="it-IT" b="1" dirty="0">
                <a:solidFill>
                  <a:schemeClr val="accent2"/>
                </a:solidFill>
              </a:rPr>
              <a:t>10,6%  </a:t>
            </a:r>
            <a:r>
              <a:rPr lang="it-IT" b="1" dirty="0">
                <a:solidFill>
                  <a:srgbClr val="F7ACB6"/>
                </a:solidFill>
              </a:rPr>
              <a:t>11,6%                </a:t>
            </a:r>
            <a:r>
              <a:rPr lang="it-IT" b="1" dirty="0">
                <a:solidFill>
                  <a:schemeClr val="accent6"/>
                </a:solidFill>
              </a:rPr>
              <a:t>24,5%                  </a:t>
            </a:r>
            <a:r>
              <a:rPr lang="it-IT" b="1" dirty="0">
                <a:solidFill>
                  <a:srgbClr val="AC0000"/>
                </a:solidFill>
              </a:rPr>
              <a:t>53,4%</a:t>
            </a:r>
          </a:p>
        </p:txBody>
      </p:sp>
      <p:graphicFrame>
        <p:nvGraphicFramePr>
          <p:cNvPr id="19" name="Segnaposto contenuto 10">
            <a:extLst>
              <a:ext uri="{FF2B5EF4-FFF2-40B4-BE49-F238E27FC236}">
                <a16:creationId xmlns:a16="http://schemas.microsoft.com/office/drawing/2014/main" id="{B40AE0D7-F060-47CB-B047-7D6B3F5AE7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9211894"/>
              </p:ext>
            </p:extLst>
          </p:nvPr>
        </p:nvGraphicFramePr>
        <p:xfrm>
          <a:off x="6283372" y="1710850"/>
          <a:ext cx="5794506" cy="420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C923B8FB-4312-4D37-8FCC-A469B32E46D2}"/>
              </a:ext>
            </a:extLst>
          </p:cNvPr>
          <p:cNvSpPr/>
          <p:nvPr/>
        </p:nvSpPr>
        <p:spPr>
          <a:xfrm>
            <a:off x="6929074" y="1697478"/>
            <a:ext cx="4953161" cy="4437804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9B412B64-F04C-4DF0-9CA2-9879AAE74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818787"/>
              </p:ext>
            </p:extLst>
          </p:nvPr>
        </p:nvGraphicFramePr>
        <p:xfrm>
          <a:off x="330085" y="1792130"/>
          <a:ext cx="6305641" cy="420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196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  <p:bldP spid="15" grpId="0" animBg="1"/>
      <p:bldGraphic spid="19" grpId="0">
        <p:bldAsOne/>
      </p:bldGraphic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Scuola: supporto sociale dei compagni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40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ABD239C-AF84-4CA0-A1AD-994BE3DF264B}"/>
              </a:ext>
            </a:extLst>
          </p:cNvPr>
          <p:cNvSpPr/>
          <p:nvPr/>
        </p:nvSpPr>
        <p:spPr>
          <a:xfrm>
            <a:off x="387306" y="1117601"/>
            <a:ext cx="5648959" cy="49212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25E8833-BC1B-470E-A80E-FB56B1F304DF}"/>
              </a:ext>
            </a:extLst>
          </p:cNvPr>
          <p:cNvSpPr/>
          <p:nvPr/>
        </p:nvSpPr>
        <p:spPr>
          <a:xfrm>
            <a:off x="6155734" y="1117601"/>
            <a:ext cx="5648959" cy="49212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Segnaposto contenuto 14">
            <a:extLst>
              <a:ext uri="{FF2B5EF4-FFF2-40B4-BE49-F238E27FC236}">
                <a16:creationId xmlns:a16="http://schemas.microsoft.com/office/drawing/2014/main" id="{C51CD857-B99D-4677-B7A4-36998B0B7B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6731287"/>
              </p:ext>
            </p:extLst>
          </p:nvPr>
        </p:nvGraphicFramePr>
        <p:xfrm>
          <a:off x="557213" y="1117601"/>
          <a:ext cx="5383898" cy="492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2E7878CE-D262-48DF-B027-1CF5B92C8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317085"/>
              </p:ext>
            </p:extLst>
          </p:nvPr>
        </p:nvGraphicFramePr>
        <p:xfrm>
          <a:off x="6400801" y="1117601"/>
          <a:ext cx="5189270" cy="492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4739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Famiglia: supporto sociale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41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04DA43F-EC80-438A-8F85-131846F559A4}"/>
              </a:ext>
            </a:extLst>
          </p:cNvPr>
          <p:cNvSpPr/>
          <p:nvPr/>
        </p:nvSpPr>
        <p:spPr>
          <a:xfrm>
            <a:off x="722584" y="1459099"/>
            <a:ext cx="10148615" cy="399600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7" name="Segnaposto contenuto 16">
            <a:extLst>
              <a:ext uri="{FF2B5EF4-FFF2-40B4-BE49-F238E27FC236}">
                <a16:creationId xmlns:a16="http://schemas.microsoft.com/office/drawing/2014/main" id="{CB4685EE-E535-440F-AAAF-E2BE07F8732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1256174"/>
              </p:ext>
            </p:extLst>
          </p:nvPr>
        </p:nvGraphicFramePr>
        <p:xfrm>
          <a:off x="833120" y="1459099"/>
          <a:ext cx="10148615" cy="393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5D76EE0-3BD5-4E02-9FC5-A019C92D61DB}"/>
              </a:ext>
            </a:extLst>
          </p:cNvPr>
          <p:cNvSpPr/>
          <p:nvPr/>
        </p:nvSpPr>
        <p:spPr>
          <a:xfrm>
            <a:off x="6715125" y="469652"/>
            <a:ext cx="5114925" cy="93324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1"/>
                </a:solidFill>
              </a:rPr>
              <a:t>Il </a:t>
            </a:r>
            <a:r>
              <a:rPr lang="it-IT" sz="1400" b="1" dirty="0">
                <a:solidFill>
                  <a:schemeClr val="accent1"/>
                </a:solidFill>
              </a:rPr>
              <a:t>supporto della famiglia </a:t>
            </a:r>
            <a:r>
              <a:rPr lang="it-IT" sz="1400" dirty="0">
                <a:solidFill>
                  <a:schemeClr val="accent1"/>
                </a:solidFill>
              </a:rPr>
              <a:t>non risulta avere effetti sulla probabilità di giocare d’azzardo nel nostro campione, ma all’aumentare di una sua unità la probabilità di essere un giocatore </a:t>
            </a:r>
            <a:r>
              <a:rPr lang="it-IT" sz="1400" u="sng" dirty="0">
                <a:solidFill>
                  <a:schemeClr val="accent1"/>
                </a:solidFill>
              </a:rPr>
              <a:t>non</a:t>
            </a:r>
            <a:r>
              <a:rPr lang="it-IT" sz="1400" dirty="0">
                <a:solidFill>
                  <a:schemeClr val="accent1"/>
                </a:solidFill>
              </a:rPr>
              <a:t> problematico aumenta di 1,287 volte</a:t>
            </a:r>
          </a:p>
        </p:txBody>
      </p:sp>
    </p:spTree>
    <p:extLst>
      <p:ext uri="{BB962C8B-B14F-4D97-AF65-F5344CB8AC3E}">
        <p14:creationId xmlns:p14="http://schemas.microsoft.com/office/powerpoint/2010/main" val="3129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Famiglia: parental monitoring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42</a:t>
            </a:fld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7C86612-5FCB-4C1C-802D-30ED5E5E5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2513" y="5336102"/>
            <a:ext cx="5148000" cy="360000"/>
          </a:xfrm>
        </p:spPr>
        <p:txBody>
          <a:bodyPr/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Punteggi totali più alti rispetto a quelli dei 15enni di HBSC 2018: probabilmente a causa delle restrizioni da COVID-19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54E3A31-99A6-48E8-8010-549E61AF10E2}"/>
              </a:ext>
            </a:extLst>
          </p:cNvPr>
          <p:cNvSpPr/>
          <p:nvPr/>
        </p:nvSpPr>
        <p:spPr>
          <a:xfrm>
            <a:off x="484042" y="1181649"/>
            <a:ext cx="11212658" cy="399600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A3BF377-2CFC-4C39-A989-1FC0C9A9A48D}"/>
              </a:ext>
            </a:extLst>
          </p:cNvPr>
          <p:cNvSpPr/>
          <p:nvPr/>
        </p:nvSpPr>
        <p:spPr>
          <a:xfrm>
            <a:off x="934115" y="5257486"/>
            <a:ext cx="5147999" cy="802655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B97C5B3F-9659-459D-A487-C7B3C055F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799700"/>
              </p:ext>
            </p:extLst>
          </p:nvPr>
        </p:nvGraphicFramePr>
        <p:xfrm>
          <a:off x="495300" y="1161897"/>
          <a:ext cx="11201400" cy="401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4B0D098-444C-4589-A3B4-0EFBB8FA1818}"/>
              </a:ext>
            </a:extLst>
          </p:cNvPr>
          <p:cNvSpPr/>
          <p:nvPr/>
        </p:nvSpPr>
        <p:spPr>
          <a:xfrm>
            <a:off x="6239540" y="5257485"/>
            <a:ext cx="5457160" cy="802655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1"/>
                </a:solidFill>
              </a:rPr>
              <a:t>All’aumentare di un’unità di parental monitoring, aumenta di 1,546 volte la probabilità di non aver mai giocato d’azzardo e di oltre 4 volte la probabilità di essere un giocatore </a:t>
            </a:r>
            <a:r>
              <a:rPr lang="it-IT" sz="1400" u="sng" dirty="0">
                <a:solidFill>
                  <a:schemeClr val="accent1"/>
                </a:solidFill>
              </a:rPr>
              <a:t>non</a:t>
            </a:r>
            <a:r>
              <a:rPr lang="it-IT" sz="1400" dirty="0">
                <a:solidFill>
                  <a:schemeClr val="accent1"/>
                </a:solidFill>
              </a:rPr>
              <a:t> problematico</a:t>
            </a:r>
          </a:p>
        </p:txBody>
      </p:sp>
    </p:spTree>
    <p:extLst>
      <p:ext uri="{BB962C8B-B14F-4D97-AF65-F5344CB8AC3E}">
        <p14:creationId xmlns:p14="http://schemas.microsoft.com/office/powerpoint/2010/main" val="132517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8778"/>
            <a:ext cx="10862677" cy="446281"/>
          </a:xfrm>
        </p:spPr>
        <p:txBody>
          <a:bodyPr rtlCol="0"/>
          <a:lstStyle/>
          <a:p>
            <a:pPr rtl="0"/>
            <a:r>
              <a:rPr lang="it-IT" dirty="0"/>
              <a:t>Amici: supporto sociale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43</a:t>
            </a:fld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7C86612-5FCB-4C1C-802D-30ED5E5E5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67040" y="1483360"/>
            <a:ext cx="3415936" cy="1879600"/>
          </a:xfrm>
        </p:spPr>
        <p:txBody>
          <a:bodyPr/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Risultati in linea </a:t>
            </a:r>
            <a:r>
              <a:rPr lang="it-IT" sz="1600" b="0" dirty="0">
                <a:solidFill>
                  <a:srgbClr val="002060"/>
                </a:solidFill>
              </a:rPr>
              <a:t>con i dati HBSC 2018 sui quindicenni o leggermente più elevati. Ciò è coerente con il trend individuato da HBSC per cui il rapporto con gli amici in pre-adolescenza e adolescenza migliora al crescere dell’età.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DDDA20C6-D107-4BFC-9E9A-7CFCA1D7BE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0402180"/>
              </p:ext>
            </p:extLst>
          </p:nvPr>
        </p:nvGraphicFramePr>
        <p:xfrm>
          <a:off x="659175" y="1440362"/>
          <a:ext cx="7042105" cy="443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E8A7FF5-DCB9-41E4-8555-A03E2389B694}"/>
              </a:ext>
            </a:extLst>
          </p:cNvPr>
          <p:cNvSpPr/>
          <p:nvPr/>
        </p:nvSpPr>
        <p:spPr>
          <a:xfrm>
            <a:off x="387306" y="1479499"/>
            <a:ext cx="7313974" cy="4559351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743924B-A4A9-489B-AF61-5659A93DFA8E}"/>
              </a:ext>
            </a:extLst>
          </p:cNvPr>
          <p:cNvSpPr/>
          <p:nvPr/>
        </p:nvSpPr>
        <p:spPr>
          <a:xfrm>
            <a:off x="7891830" y="1164493"/>
            <a:ext cx="3698241" cy="220853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643D728-8C8B-43DC-A0AA-5A0A1D59CD2A}"/>
              </a:ext>
            </a:extLst>
          </p:cNvPr>
          <p:cNvSpPr/>
          <p:nvPr/>
        </p:nvSpPr>
        <p:spPr>
          <a:xfrm>
            <a:off x="7888612" y="3548198"/>
            <a:ext cx="3698241" cy="220853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Nel nostro campione, il supporto degli amici non ha effetto né sulla probabilità di essere un giocatore né su quella di essere un giocatore problematico.</a:t>
            </a:r>
          </a:p>
          <a:p>
            <a:pPr algn="ctr"/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57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Amici: supporto sociale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44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7C006BDD-AB1E-4551-BB38-9523E2B27F6B}"/>
              </a:ext>
            </a:extLst>
          </p:cNvPr>
          <p:cNvSpPr/>
          <p:nvPr/>
        </p:nvSpPr>
        <p:spPr>
          <a:xfrm>
            <a:off x="659174" y="1564641"/>
            <a:ext cx="10740345" cy="3924278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1B46E5A7-64F2-4209-9211-9BBD476660B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8559244"/>
              </p:ext>
            </p:extLst>
          </p:nvPr>
        </p:nvGraphicFramePr>
        <p:xfrm>
          <a:off x="1056233" y="1686560"/>
          <a:ext cx="10068560" cy="360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7052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Senso di comunità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45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F0D02FE4-7FE5-4C15-BDA7-60548F581E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888208"/>
              </p:ext>
            </p:extLst>
          </p:nvPr>
        </p:nvGraphicFramePr>
        <p:xfrm>
          <a:off x="335280" y="1301750"/>
          <a:ext cx="1139952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162E671-3CF7-483C-AFC8-90720D19B1FC}"/>
              </a:ext>
            </a:extLst>
          </p:cNvPr>
          <p:cNvSpPr/>
          <p:nvPr/>
        </p:nvSpPr>
        <p:spPr>
          <a:xfrm>
            <a:off x="335280" y="1270001"/>
            <a:ext cx="11254791" cy="4768849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851D418-13CD-4019-BFD7-46BEADAE7627}"/>
              </a:ext>
            </a:extLst>
          </p:cNvPr>
          <p:cNvSpPr/>
          <p:nvPr/>
        </p:nvSpPr>
        <p:spPr>
          <a:xfrm>
            <a:off x="6334977" y="381489"/>
            <a:ext cx="5147999" cy="802655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1"/>
                </a:solidFill>
              </a:rPr>
              <a:t>Non risultano effetti del senso d’appartenenza sulla probabilità di giocare d’azzardo o di essere un giocatore problematico</a:t>
            </a:r>
          </a:p>
        </p:txBody>
      </p:sp>
    </p:spTree>
    <p:extLst>
      <p:ext uri="{BB962C8B-B14F-4D97-AF65-F5344CB8AC3E}">
        <p14:creationId xmlns:p14="http://schemas.microsoft.com/office/powerpoint/2010/main" val="2467077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Senso di comunità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46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BAFA66-BBCB-4DE0-804A-84E213D943C2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8" name="Segnaposto contenuto 17">
            <a:extLst>
              <a:ext uri="{FF2B5EF4-FFF2-40B4-BE49-F238E27FC236}">
                <a16:creationId xmlns:a16="http://schemas.microsoft.com/office/drawing/2014/main" id="{90862EC6-CFDD-4B78-B59B-3F96919BF26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8217100"/>
              </p:ext>
            </p:extLst>
          </p:nvPr>
        </p:nvGraphicFramePr>
        <p:xfrm>
          <a:off x="307498" y="1235710"/>
          <a:ext cx="11514772" cy="483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49C940A-74D7-42BE-8E3A-E897B30D8EA5}"/>
              </a:ext>
            </a:extLst>
          </p:cNvPr>
          <p:cNvSpPr/>
          <p:nvPr/>
        </p:nvSpPr>
        <p:spPr>
          <a:xfrm>
            <a:off x="284480" y="1270001"/>
            <a:ext cx="11600022" cy="4768849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C18E0EA-460B-4717-8D62-69AD73D36E4B}"/>
              </a:ext>
            </a:extLst>
          </p:cNvPr>
          <p:cNvSpPr/>
          <p:nvPr/>
        </p:nvSpPr>
        <p:spPr>
          <a:xfrm>
            <a:off x="6334977" y="381489"/>
            <a:ext cx="5147999" cy="802655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1"/>
                </a:solidFill>
              </a:rPr>
              <a:t>Non risultano effetti della percezione delle opportunità di coinvolgimento sulla probabilità di giocare d’azzardo o di essere un giocatore problematico</a:t>
            </a:r>
          </a:p>
        </p:txBody>
      </p:sp>
    </p:spTree>
    <p:extLst>
      <p:ext uri="{BB962C8B-B14F-4D97-AF65-F5344CB8AC3E}">
        <p14:creationId xmlns:p14="http://schemas.microsoft.com/office/powerpoint/2010/main" val="1830967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144CC-2940-4DA7-B36D-520D212FF1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it-IT" noProof="0" smtClean="0"/>
              <a:pPr rtl="0"/>
              <a:t>47</a:t>
            </a:fld>
            <a:endParaRPr lang="it-IT" noProof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31B966C7-23D9-4997-A8C7-C9A15702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Fattori di protezione: gioco d’azzardo (riassunto)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5ACF797-0516-4D39-AA02-B7FBE9072099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3F5687E1-1A42-44C0-A206-7919CFA4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267142"/>
            <a:ext cx="5842000" cy="4767898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Sono fattori di protezione verso </a:t>
            </a:r>
            <a:r>
              <a:rPr lang="it-IT" b="1" dirty="0">
                <a:solidFill>
                  <a:schemeClr val="accent1"/>
                </a:solidFill>
              </a:rPr>
              <a:t>il gioco d’azzardo</a:t>
            </a:r>
            <a:r>
              <a:rPr lang="it-IT" dirty="0">
                <a:solidFill>
                  <a:schemeClr val="accent1"/>
                </a:solidFill>
              </a:rPr>
              <a:t>: 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degli insegnanti,  </a:t>
            </a:r>
          </a:p>
          <a:p>
            <a:r>
              <a:rPr lang="it-IT" dirty="0">
                <a:solidFill>
                  <a:schemeClr val="accent1"/>
                </a:solidFill>
              </a:rPr>
              <a:t>parental monitoring,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I non giocatori, inoltre, credono in misura significativamente maggiore che non ci si possa arricchire giocando d’azzardo e non fanno sport in misura maggiore.</a:t>
            </a:r>
          </a:p>
          <a:p>
            <a:pPr marL="0" indent="0">
              <a:buNone/>
            </a:pP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2" name="Segnaposto contenuto 10">
            <a:extLst>
              <a:ext uri="{FF2B5EF4-FFF2-40B4-BE49-F238E27FC236}">
                <a16:creationId xmlns:a16="http://schemas.microsoft.com/office/drawing/2014/main" id="{4F424E8A-9409-460B-984E-0B35BCFA8866}"/>
              </a:ext>
            </a:extLst>
          </p:cNvPr>
          <p:cNvSpPr txBox="1">
            <a:spLocks/>
          </p:cNvSpPr>
          <p:nvPr/>
        </p:nvSpPr>
        <p:spPr>
          <a:xfrm>
            <a:off x="6374581" y="1254124"/>
            <a:ext cx="5431339" cy="4780916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Sono fattori di protezione verso </a:t>
            </a:r>
            <a:r>
              <a:rPr lang="it-IT" b="1" dirty="0">
                <a:solidFill>
                  <a:schemeClr val="accent1"/>
                </a:solidFill>
              </a:rPr>
              <a:t>il gioco d’azzardo problematico</a:t>
            </a:r>
            <a:r>
              <a:rPr lang="it-IT" dirty="0">
                <a:solidFill>
                  <a:schemeClr val="accent1"/>
                </a:solidFill>
              </a:rPr>
              <a:t>: 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degli insegnanti, 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della famiglia, </a:t>
            </a:r>
          </a:p>
          <a:p>
            <a:r>
              <a:rPr lang="it-IT" dirty="0">
                <a:solidFill>
                  <a:schemeClr val="accent1"/>
                </a:solidFill>
              </a:rPr>
              <a:t>parental monitoring,</a:t>
            </a:r>
          </a:p>
          <a:p>
            <a:pPr marL="0" indent="0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I giocatori non problematici, inoltre, tendono a percepire una possibilità di danneggiarsi giocando d’azzardo più elevata dei </a:t>
            </a:r>
            <a:r>
              <a:rPr lang="it-IT">
                <a:solidFill>
                  <a:schemeClr val="accent1"/>
                </a:solidFill>
              </a:rPr>
              <a:t>giocatori problematici.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17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144CC-2940-4DA7-B36D-520D212FF1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it-IT" noProof="0" smtClean="0"/>
              <a:pPr rtl="0"/>
              <a:t>48</a:t>
            </a:fld>
            <a:endParaRPr lang="it-IT" noProof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31B966C7-23D9-4997-A8C7-C9A15702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Fattori di protezione: uso di sostanze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5ACF797-0516-4D39-AA02-B7FBE9072099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3F5687E1-1A42-44C0-A206-7919CFA4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267142"/>
            <a:ext cx="5842000" cy="4767898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Sono fattori di protezione verso </a:t>
            </a:r>
            <a:r>
              <a:rPr lang="it-IT" b="1" dirty="0">
                <a:solidFill>
                  <a:schemeClr val="accent1"/>
                </a:solidFill>
              </a:rPr>
              <a:t>il consumo di alcolici e l’ubriacatura</a:t>
            </a:r>
            <a:r>
              <a:rPr lang="it-IT" dirty="0">
                <a:solidFill>
                  <a:schemeClr val="accent1"/>
                </a:solidFill>
              </a:rPr>
              <a:t>: 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degli insegnanti, 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della famiglia, </a:t>
            </a:r>
          </a:p>
          <a:p>
            <a:r>
              <a:rPr lang="it-IT" dirty="0">
                <a:solidFill>
                  <a:schemeClr val="accent1"/>
                </a:solidFill>
              </a:rPr>
              <a:t>parental monitoring (un suo aumento di 1unità raddoppia la probabilità di non bere e aumenta di 3,89 volte quella di non essersi ubriacati), </a:t>
            </a:r>
          </a:p>
          <a:p>
            <a:r>
              <a:rPr lang="it-IT" dirty="0">
                <a:solidFill>
                  <a:schemeClr val="accent1"/>
                </a:solidFill>
              </a:rPr>
              <a:t>senso di comunità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Il supporto degli amici, invece, si associa a una probabilità lievemente maggiore di essere consumatori di alcolici e di ubriacarsi. Partecipare ad attività sportive, culturali e di volontariato si associa lievemente all’aver consumato alcolici (e per lo sport, a essersi ubriacati almeno una volta nella vita).</a:t>
            </a:r>
          </a:p>
        </p:txBody>
      </p:sp>
      <p:sp>
        <p:nvSpPr>
          <p:cNvPr id="12" name="Segnaposto contenuto 10">
            <a:extLst>
              <a:ext uri="{FF2B5EF4-FFF2-40B4-BE49-F238E27FC236}">
                <a16:creationId xmlns:a16="http://schemas.microsoft.com/office/drawing/2014/main" id="{4F424E8A-9409-460B-984E-0B35BCFA8866}"/>
              </a:ext>
            </a:extLst>
          </p:cNvPr>
          <p:cNvSpPr txBox="1">
            <a:spLocks/>
          </p:cNvSpPr>
          <p:nvPr/>
        </p:nvSpPr>
        <p:spPr>
          <a:xfrm>
            <a:off x="6390932" y="1254124"/>
            <a:ext cx="5431339" cy="4780916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Sono fattori di protezione verso il </a:t>
            </a:r>
            <a:r>
              <a:rPr lang="it-IT" b="1" dirty="0">
                <a:solidFill>
                  <a:schemeClr val="accent1"/>
                </a:solidFill>
              </a:rPr>
              <a:t>fumo</a:t>
            </a:r>
            <a:r>
              <a:rPr lang="it-IT" dirty="0">
                <a:solidFill>
                  <a:schemeClr val="accent1"/>
                </a:solidFill>
              </a:rPr>
              <a:t>: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degli insegnanti,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dei compagni, 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della famiglia, </a:t>
            </a:r>
          </a:p>
          <a:p>
            <a:r>
              <a:rPr lang="it-IT" dirty="0">
                <a:solidFill>
                  <a:schemeClr val="accent1"/>
                </a:solidFill>
              </a:rPr>
              <a:t>parental monitoring (un suo aumento di 1unità aumenta la probabilità di non fumare di 4 volte e mezzo), </a:t>
            </a:r>
          </a:p>
          <a:p>
            <a:r>
              <a:rPr lang="it-IT" dirty="0">
                <a:solidFill>
                  <a:schemeClr val="accent1"/>
                </a:solidFill>
              </a:rPr>
              <a:t>senso di comunità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Il numero di studenti che non hanno mai provato a fumare è significativamente maggiore tra chi non pratica mai sport. 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NB: non significa che lo sport ne sia la causa!</a:t>
            </a:r>
          </a:p>
        </p:txBody>
      </p:sp>
    </p:spTree>
    <p:extLst>
      <p:ext uri="{BB962C8B-B14F-4D97-AF65-F5344CB8AC3E}">
        <p14:creationId xmlns:p14="http://schemas.microsoft.com/office/powerpoint/2010/main" val="3903862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144CC-2940-4DA7-B36D-520D212FF1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it-IT" noProof="0" smtClean="0"/>
              <a:pPr rtl="0"/>
              <a:t>49</a:t>
            </a:fld>
            <a:endParaRPr lang="it-IT" noProof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31B966C7-23D9-4997-A8C7-C9A15702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Fattori di protezione: videogame e social media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5ACF797-0516-4D39-AA02-B7FBE9072099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3F5687E1-1A42-44C0-A206-7919CFA4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271" y="1254258"/>
            <a:ext cx="5842000" cy="4767898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Sono fattori di protezione verso </a:t>
            </a:r>
            <a:r>
              <a:rPr lang="it-IT" b="1" dirty="0">
                <a:solidFill>
                  <a:schemeClr val="accent1"/>
                </a:solidFill>
              </a:rPr>
              <a:t>l’uso problematico dei social media</a:t>
            </a:r>
            <a:r>
              <a:rPr lang="it-IT" dirty="0">
                <a:solidFill>
                  <a:schemeClr val="accent1"/>
                </a:solidFill>
              </a:rPr>
              <a:t>: 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degli insegnanti, 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dei compagni,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della famiglia, </a:t>
            </a:r>
          </a:p>
          <a:p>
            <a:r>
              <a:rPr lang="it-IT" dirty="0">
                <a:solidFill>
                  <a:schemeClr val="accent1"/>
                </a:solidFill>
              </a:rPr>
              <a:t>parental monitoring,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degli amici</a:t>
            </a:r>
          </a:p>
          <a:p>
            <a:r>
              <a:rPr lang="it-IT" dirty="0">
                <a:solidFill>
                  <a:schemeClr val="accent1"/>
                </a:solidFill>
              </a:rPr>
              <a:t>senso di comunità</a:t>
            </a:r>
          </a:p>
          <a:p>
            <a:r>
              <a:rPr lang="it-IT" dirty="0">
                <a:solidFill>
                  <a:schemeClr val="accent1"/>
                </a:solidFill>
              </a:rPr>
              <a:t>fare sport</a:t>
            </a:r>
          </a:p>
          <a:p>
            <a:pPr marL="0" indent="0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  <a:sym typeface="Wingdings" panose="05000000000000000000" pitchFamily="2" charset="2"/>
              </a:rPr>
              <a:t> Forte importanza della socialità e COVID-19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2" name="Segnaposto contenuto 10">
            <a:extLst>
              <a:ext uri="{FF2B5EF4-FFF2-40B4-BE49-F238E27FC236}">
                <a16:creationId xmlns:a16="http://schemas.microsoft.com/office/drawing/2014/main" id="{4F424E8A-9409-460B-984E-0B35BCFA8866}"/>
              </a:ext>
            </a:extLst>
          </p:cNvPr>
          <p:cNvSpPr txBox="1">
            <a:spLocks/>
          </p:cNvSpPr>
          <p:nvPr/>
        </p:nvSpPr>
        <p:spPr>
          <a:xfrm>
            <a:off x="451301" y="1207768"/>
            <a:ext cx="5431339" cy="4780916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Sono fattori di protezione verso </a:t>
            </a:r>
            <a:r>
              <a:rPr lang="it-IT" b="1" dirty="0">
                <a:solidFill>
                  <a:schemeClr val="accent1"/>
                </a:solidFill>
              </a:rPr>
              <a:t>l’uso problematico dei videogiochi</a:t>
            </a:r>
            <a:r>
              <a:rPr lang="it-IT" dirty="0">
                <a:solidFill>
                  <a:schemeClr val="accent1"/>
                </a:solidFill>
              </a:rPr>
              <a:t>: 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degli insegnanti, 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della famiglia, </a:t>
            </a:r>
          </a:p>
          <a:p>
            <a:r>
              <a:rPr lang="it-IT" dirty="0">
                <a:solidFill>
                  <a:schemeClr val="accent1"/>
                </a:solidFill>
              </a:rPr>
              <a:t>parental monitoring,</a:t>
            </a:r>
          </a:p>
          <a:p>
            <a:r>
              <a:rPr lang="it-IT" dirty="0">
                <a:solidFill>
                  <a:schemeClr val="accent1"/>
                </a:solidFill>
              </a:rPr>
              <a:t>supporto degli amici</a:t>
            </a:r>
          </a:p>
          <a:p>
            <a:r>
              <a:rPr lang="it-IT" dirty="0">
                <a:solidFill>
                  <a:schemeClr val="accent1"/>
                </a:solidFill>
              </a:rPr>
              <a:t>fare sport</a:t>
            </a:r>
          </a:p>
        </p:txBody>
      </p:sp>
    </p:spTree>
    <p:extLst>
      <p:ext uri="{BB962C8B-B14F-4D97-AF65-F5344CB8AC3E}">
        <p14:creationId xmlns:p14="http://schemas.microsoft.com/office/powerpoint/2010/main" val="348597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Benessere: come stanno?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3131" y="2113464"/>
            <a:ext cx="3424229" cy="1361725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it-IT" dirty="0"/>
              <a:t>Il </a:t>
            </a:r>
            <a:r>
              <a:rPr lang="it-IT" b="1" dirty="0"/>
              <a:t>valore medio </a:t>
            </a:r>
            <a:r>
              <a:rPr lang="it-IT" dirty="0"/>
              <a:t>di benessere è un po’ sotto la media teorica, ma varia notevolmente tra gli studenti (</a:t>
            </a:r>
            <a:r>
              <a:rPr lang="it-IT" i="1" dirty="0" err="1"/>
              <a:t>ds</a:t>
            </a:r>
            <a:r>
              <a:rPr lang="it-IT" dirty="0"/>
              <a:t> = 20)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7C86612-5FCB-4C1C-802D-30ED5E5E5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3657" y="1903403"/>
            <a:ext cx="5148000" cy="360000"/>
          </a:xfrm>
        </p:spPr>
        <p:txBody>
          <a:bodyPr/>
          <a:lstStyle/>
          <a:p>
            <a:r>
              <a:rPr lang="it-IT" dirty="0"/>
              <a:t>1 studente su 4 riporta uno stato di malessere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67CBFC7-DD64-4404-A160-09AD627179CD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F06E4C8-0141-45A4-A1C4-968F387540FB}"/>
              </a:ext>
            </a:extLst>
          </p:cNvPr>
          <p:cNvGrpSpPr/>
          <p:nvPr/>
        </p:nvGrpSpPr>
        <p:grpSpPr>
          <a:xfrm>
            <a:off x="7419797" y="2318826"/>
            <a:ext cx="2540000" cy="914400"/>
            <a:chOff x="467360" y="2229645"/>
            <a:chExt cx="2540000" cy="914400"/>
          </a:xfrm>
        </p:grpSpPr>
        <p:pic>
          <p:nvPicPr>
            <p:cNvPr id="11" name="Elemento grafico 10" descr="Uomo con riempimento a tinta unita">
              <a:extLst>
                <a:ext uri="{FF2B5EF4-FFF2-40B4-BE49-F238E27FC236}">
                  <a16:creationId xmlns:a16="http://schemas.microsoft.com/office/drawing/2014/main" id="{410730E1-F342-4C9C-9A5C-2ACA0AD3A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7360" y="2229645"/>
              <a:ext cx="914400" cy="914400"/>
            </a:xfrm>
            <a:prstGeom prst="rect">
              <a:avLst/>
            </a:prstGeom>
          </p:spPr>
        </p:pic>
        <p:pic>
          <p:nvPicPr>
            <p:cNvPr id="12" name="Elemento grafico 11" descr="Uomo con riempimento a tinta unita">
              <a:extLst>
                <a:ext uri="{FF2B5EF4-FFF2-40B4-BE49-F238E27FC236}">
                  <a16:creationId xmlns:a16="http://schemas.microsoft.com/office/drawing/2014/main" id="{ABDB3E8F-D144-4299-A433-26EDC567E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5840" y="2229645"/>
              <a:ext cx="914400" cy="914400"/>
            </a:xfrm>
            <a:prstGeom prst="rect">
              <a:avLst/>
            </a:prstGeom>
          </p:spPr>
        </p:pic>
        <p:pic>
          <p:nvPicPr>
            <p:cNvPr id="13" name="Elemento grafico 12" descr="Uomo con riempimento a tinta unita">
              <a:extLst>
                <a:ext uri="{FF2B5EF4-FFF2-40B4-BE49-F238E27FC236}">
                  <a16:creationId xmlns:a16="http://schemas.microsoft.com/office/drawing/2014/main" id="{5286380F-5173-4454-A9BF-1E58BE2C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44320" y="2229645"/>
              <a:ext cx="914400" cy="914400"/>
            </a:xfrm>
            <a:prstGeom prst="rect">
              <a:avLst/>
            </a:prstGeom>
          </p:spPr>
        </p:pic>
        <p:pic>
          <p:nvPicPr>
            <p:cNvPr id="14" name="Elemento grafico 13" descr="Uomo con riempimento a tinta unita">
              <a:extLst>
                <a:ext uri="{FF2B5EF4-FFF2-40B4-BE49-F238E27FC236}">
                  <a16:creationId xmlns:a16="http://schemas.microsoft.com/office/drawing/2014/main" id="{F84C29E0-3000-4BB1-94C8-7F450888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92960" y="2229645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271A21D7-B496-47EE-A4F9-26301B13B185}"/>
              </a:ext>
            </a:extLst>
          </p:cNvPr>
          <p:cNvGrpSpPr/>
          <p:nvPr/>
        </p:nvGrpSpPr>
        <p:grpSpPr>
          <a:xfrm>
            <a:off x="940941" y="1790671"/>
            <a:ext cx="954177" cy="1513081"/>
            <a:chOff x="6096228" y="3971925"/>
            <a:chExt cx="954177" cy="1513081"/>
          </a:xfrm>
        </p:grpSpPr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799089EE-C27C-4B14-AF7D-AAEEE42BBA4F}"/>
                </a:ext>
              </a:extLst>
            </p:cNvPr>
            <p:cNvSpPr/>
            <p:nvPr/>
          </p:nvSpPr>
          <p:spPr>
            <a:xfrm>
              <a:off x="6215606" y="4788246"/>
              <a:ext cx="704850" cy="5711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01F3F432-B52C-4386-9A1C-5CEE90024220}"/>
                </a:ext>
              </a:extLst>
            </p:cNvPr>
            <p:cNvSpPr/>
            <p:nvPr/>
          </p:nvSpPr>
          <p:spPr>
            <a:xfrm>
              <a:off x="6097905" y="3971925"/>
              <a:ext cx="952500" cy="3227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EF5E3A4E-1C0B-4894-968D-AD1D32871DA9}"/>
                </a:ext>
              </a:extLst>
            </p:cNvPr>
            <p:cNvSpPr/>
            <p:nvPr/>
          </p:nvSpPr>
          <p:spPr>
            <a:xfrm>
              <a:off x="6217283" y="5233769"/>
              <a:ext cx="704850" cy="2512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3413B5E6-E692-4EAA-8EBD-B3AF0D33275F}"/>
                </a:ext>
              </a:extLst>
            </p:cNvPr>
            <p:cNvCxnSpPr>
              <a:stCxn id="20" idx="2"/>
              <a:endCxn id="21" idx="2"/>
            </p:cNvCxnSpPr>
            <p:nvPr/>
          </p:nvCxnSpPr>
          <p:spPr>
            <a:xfrm>
              <a:off x="6097905" y="4133322"/>
              <a:ext cx="119378" cy="1226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A70FD2E4-1850-408F-A9DF-E19E8EF857E5}"/>
                </a:ext>
              </a:extLst>
            </p:cNvPr>
            <p:cNvCxnSpPr>
              <a:stCxn id="20" idx="6"/>
              <a:endCxn id="21" idx="6"/>
            </p:cNvCxnSpPr>
            <p:nvPr/>
          </p:nvCxnSpPr>
          <p:spPr>
            <a:xfrm flipH="1">
              <a:off x="6922133" y="4133322"/>
              <a:ext cx="128272" cy="1226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E3B15178-36D9-430E-B101-661FA7B6F05C}"/>
                </a:ext>
              </a:extLst>
            </p:cNvPr>
            <p:cNvSpPr/>
            <p:nvPr/>
          </p:nvSpPr>
          <p:spPr>
            <a:xfrm>
              <a:off x="6215606" y="5233769"/>
              <a:ext cx="704850" cy="25123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4B0ECDBF-C1D7-4027-B0B9-EDBD3050CB42}"/>
                </a:ext>
              </a:extLst>
            </p:cNvPr>
            <p:cNvCxnSpPr>
              <a:endCxn id="27" idx="2"/>
            </p:cNvCxnSpPr>
            <p:nvPr/>
          </p:nvCxnSpPr>
          <p:spPr>
            <a:xfrm>
              <a:off x="6096228" y="4133322"/>
              <a:ext cx="119378" cy="1226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riangolo isoscele 48">
              <a:extLst>
                <a:ext uri="{FF2B5EF4-FFF2-40B4-BE49-F238E27FC236}">
                  <a16:creationId xmlns:a16="http://schemas.microsoft.com/office/drawing/2014/main" id="{2363FB5C-C786-4529-998D-B892A4613577}"/>
                </a:ext>
              </a:extLst>
            </p:cNvPr>
            <p:cNvSpPr/>
            <p:nvPr/>
          </p:nvSpPr>
          <p:spPr>
            <a:xfrm rot="10800000">
              <a:off x="6175942" y="4788915"/>
              <a:ext cx="67350" cy="36791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Triangolo isoscele 49">
              <a:extLst>
                <a:ext uri="{FF2B5EF4-FFF2-40B4-BE49-F238E27FC236}">
                  <a16:creationId xmlns:a16="http://schemas.microsoft.com/office/drawing/2014/main" id="{5E23EEA6-ED19-44F6-8FB1-FFD19BFC0FBA}"/>
                </a:ext>
              </a:extLst>
            </p:cNvPr>
            <p:cNvSpPr/>
            <p:nvPr/>
          </p:nvSpPr>
          <p:spPr>
            <a:xfrm rot="11003798">
              <a:off x="6894447" y="4787637"/>
              <a:ext cx="74372" cy="57175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EB0431FE-387F-4EAE-966E-DD72256479C6}"/>
              </a:ext>
            </a:extLst>
          </p:cNvPr>
          <p:cNvSpPr txBox="1"/>
          <p:nvPr/>
        </p:nvSpPr>
        <p:spPr>
          <a:xfrm flipH="1">
            <a:off x="1110624" y="2643933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45%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0E80DCDB-226F-4E39-BBA8-9929BEED8E63}"/>
              </a:ext>
            </a:extLst>
          </p:cNvPr>
          <p:cNvSpPr/>
          <p:nvPr/>
        </p:nvSpPr>
        <p:spPr>
          <a:xfrm>
            <a:off x="655474" y="1598274"/>
            <a:ext cx="5299634" cy="196374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id="{FD6FFA1D-1431-482A-8741-4B837723ED2F}"/>
              </a:ext>
            </a:extLst>
          </p:cNvPr>
          <p:cNvSpPr/>
          <p:nvPr/>
        </p:nvSpPr>
        <p:spPr>
          <a:xfrm>
            <a:off x="6098129" y="1588749"/>
            <a:ext cx="5474479" cy="196374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29390BB-7553-45CA-858B-677CC309EC53}"/>
              </a:ext>
            </a:extLst>
          </p:cNvPr>
          <p:cNvGrpSpPr/>
          <p:nvPr/>
        </p:nvGrpSpPr>
        <p:grpSpPr>
          <a:xfrm>
            <a:off x="6098129" y="3717586"/>
            <a:ext cx="5474479" cy="1963742"/>
            <a:chOff x="824974" y="3662948"/>
            <a:chExt cx="5204351" cy="1963743"/>
          </a:xfrm>
        </p:grpSpPr>
        <p:sp>
          <p:nvSpPr>
            <p:cNvPr id="52" name="Segnaposto contenuto 5">
              <a:extLst>
                <a:ext uri="{FF2B5EF4-FFF2-40B4-BE49-F238E27FC236}">
                  <a16:creationId xmlns:a16="http://schemas.microsoft.com/office/drawing/2014/main" id="{72D29487-1BEE-4826-AA6A-E8098A285C46}"/>
                </a:ext>
              </a:extLst>
            </p:cNvPr>
            <p:cNvSpPr txBox="1">
              <a:spLocks/>
            </p:cNvSpPr>
            <p:nvPr/>
          </p:nvSpPr>
          <p:spPr>
            <a:xfrm>
              <a:off x="1110624" y="3785842"/>
              <a:ext cx="4708449" cy="16601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11213" indent="-2746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74738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47788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it-IT" noProof="1"/>
                <a:t>Di questi, ¾ </a:t>
              </a:r>
              <a:r>
                <a:rPr lang="it-IT" sz="1800" b="0" i="0" u="none" strike="noStrike" baseline="0" dirty="0">
                  <a:solidFill>
                    <a:srgbClr val="010205"/>
                  </a:solidFill>
                  <a:latin typeface="Arial" panose="020B0604020202020204" pitchFamily="34" charset="0"/>
                </a:rPr>
                <a:t>sono </a:t>
              </a:r>
              <a:r>
                <a:rPr lang="it-IT" sz="1800" b="1" i="0" u="none" strike="noStrike" baseline="0" dirty="0">
                  <a:solidFill>
                    <a:schemeClr val="accent2"/>
                  </a:solidFill>
                  <a:latin typeface="Arial" panose="020B0604020202020204" pitchFamily="34" charset="0"/>
                </a:rPr>
                <a:t>ragazze</a:t>
              </a:r>
              <a:r>
                <a:rPr lang="it-IT" sz="1800" b="0" i="0" u="none" strike="noStrike" baseline="0" dirty="0">
                  <a:solidFill>
                    <a:srgbClr val="010205"/>
                  </a:solidFill>
                  <a:latin typeface="Arial" panose="020B0604020202020204" pitchFamily="34" charset="0"/>
                </a:rPr>
                <a:t>.</a:t>
              </a:r>
              <a:r>
                <a:rPr lang="it-IT" dirty="0">
                  <a:solidFill>
                    <a:srgbClr val="010205"/>
                  </a:solidFill>
                  <a:latin typeface="Arial" panose="020B0604020202020204" pitchFamily="34" charset="0"/>
                </a:rPr>
                <a:t> I maschi stanno meglio delle ragazze in misura statisticamente significativa.</a:t>
              </a:r>
            </a:p>
            <a:p>
              <a:pPr marL="0" indent="0" algn="just">
                <a:buNone/>
              </a:pPr>
              <a:r>
                <a:rPr lang="it-IT" dirty="0">
                  <a:solidFill>
                    <a:srgbClr val="010205"/>
                  </a:solidFill>
                  <a:latin typeface="Arial" panose="020B0604020202020204" pitchFamily="34" charset="0"/>
                </a:rPr>
                <a:t>Gli </a:t>
              </a:r>
              <a:r>
                <a:rPr lang="it-IT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studenti</a:t>
              </a:r>
              <a:r>
                <a:rPr lang="it-IT" dirty="0">
                  <a:solidFill>
                    <a:srgbClr val="010205"/>
                  </a:solidFill>
                  <a:latin typeface="Arial" panose="020B0604020202020204" pitchFamily="34" charset="0"/>
                </a:rPr>
                <a:t> del CFP sembrano stare meglio degli altri (solo 4,2% malessere), ma la dimensione del campione è troppo ridotta per trarre conclusioni (2 classi).</a:t>
              </a:r>
            </a:p>
          </p:txBody>
        </p:sp>
        <p:sp>
          <p:nvSpPr>
            <p:cNvPr id="60" name="Rettangolo con angoli arrotondati 59">
              <a:extLst>
                <a:ext uri="{FF2B5EF4-FFF2-40B4-BE49-F238E27FC236}">
                  <a16:creationId xmlns:a16="http://schemas.microsoft.com/office/drawing/2014/main" id="{7CAB8224-4C1B-48C6-BFBE-D91B1905E36D}"/>
                </a:ext>
              </a:extLst>
            </p:cNvPr>
            <p:cNvSpPr/>
            <p:nvPr/>
          </p:nvSpPr>
          <p:spPr>
            <a:xfrm>
              <a:off x="824974" y="3662948"/>
              <a:ext cx="5204351" cy="1963743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1" name="Ovale 60">
            <a:extLst>
              <a:ext uri="{FF2B5EF4-FFF2-40B4-BE49-F238E27FC236}">
                <a16:creationId xmlns:a16="http://schemas.microsoft.com/office/drawing/2014/main" id="{3D4AA9F9-54DC-4978-A408-8A864342164B}"/>
              </a:ext>
            </a:extLst>
          </p:cNvPr>
          <p:cNvSpPr/>
          <p:nvPr/>
        </p:nvSpPr>
        <p:spPr>
          <a:xfrm>
            <a:off x="1020654" y="2449323"/>
            <a:ext cx="794820" cy="2324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D6B702B-32B3-49A8-BF9D-F15D6087744A}"/>
              </a:ext>
            </a:extLst>
          </p:cNvPr>
          <p:cNvGrpSpPr/>
          <p:nvPr/>
        </p:nvGrpSpPr>
        <p:grpSpPr>
          <a:xfrm>
            <a:off x="655474" y="3717586"/>
            <a:ext cx="5299634" cy="1963742"/>
            <a:chOff x="6162677" y="3662949"/>
            <a:chExt cx="5474479" cy="1963742"/>
          </a:xfrm>
        </p:grpSpPr>
        <p:graphicFrame>
          <p:nvGraphicFramePr>
            <p:cNvPr id="29" name="Segnaposto contenuto 6">
              <a:extLst>
                <a:ext uri="{FF2B5EF4-FFF2-40B4-BE49-F238E27FC236}">
                  <a16:creationId xmlns:a16="http://schemas.microsoft.com/office/drawing/2014/main" id="{E20B766D-5B78-4C75-9FF0-508406F7B0D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6667794"/>
                </p:ext>
              </p:extLst>
            </p:nvPr>
          </p:nvGraphicFramePr>
          <p:xfrm>
            <a:off x="7264686" y="3821500"/>
            <a:ext cx="3581483" cy="1646639"/>
          </p:xfrm>
          <a:graphic>
            <a:graphicData uri="http://schemas.openxmlformats.org/drawingml/2006/table">
              <a:tbl>
                <a:tblPr>
                  <a:tableStyleId>{5C22544A-7EE6-4342-B048-85BDC9FD1C3A}</a:tableStyleId>
                </a:tblPr>
                <a:tblGrid>
                  <a:gridCol w="1394350">
                    <a:extLst>
                      <a:ext uri="{9D8B030D-6E8A-4147-A177-3AD203B41FA5}">
                        <a16:colId xmlns:a16="http://schemas.microsoft.com/office/drawing/2014/main" val="1737974002"/>
                      </a:ext>
                    </a:extLst>
                  </a:gridCol>
                  <a:gridCol w="2072747">
                    <a:extLst>
                      <a:ext uri="{9D8B030D-6E8A-4147-A177-3AD203B41FA5}">
                        <a16:colId xmlns:a16="http://schemas.microsoft.com/office/drawing/2014/main" val="2359490615"/>
                      </a:ext>
                    </a:extLst>
                  </a:gridCol>
                </a:tblGrid>
                <a:tr h="0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it-IT" sz="1800" b="1" u="none" strike="noStrike" dirty="0">
                            <a:solidFill>
                              <a:schemeClr val="accent1"/>
                            </a:solidFill>
                            <a:effectLst/>
                          </a:rPr>
                          <a:t>Ambito</a:t>
                        </a:r>
                        <a:endParaRPr lang="it-IT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6350" marR="6350" marT="6350" marB="0" anchor="b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it-IT" sz="1800" b="1" u="none" strike="noStrike" dirty="0">
                            <a:solidFill>
                              <a:schemeClr val="accent1"/>
                            </a:solidFill>
                            <a:effectLst/>
                          </a:rPr>
                          <a:t>Stato di malessere</a:t>
                        </a:r>
                        <a:endParaRPr lang="it-IT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6350" marR="6350" marT="6350" marB="0" anchor="b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91348700"/>
                    </a:ext>
                  </a:extLst>
                </a:tr>
                <a:tr h="281343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it-IT" sz="1800" u="none" strike="noStrike" dirty="0">
                            <a:solidFill>
                              <a:schemeClr val="accent1"/>
                            </a:solidFill>
                            <a:effectLst/>
                          </a:rPr>
                          <a:t>Dalmine</a:t>
                        </a:r>
                        <a:endParaRPr lang="it-IT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6350" marR="6350" marT="6350" marB="0" anchor="b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"/>
                        <a:r>
                          <a:rPr lang="it-IT" sz="1800" u="none" strike="noStrike" dirty="0">
                            <a:effectLst/>
                          </a:rPr>
                          <a:t>28,5%</a:t>
                        </a:r>
                        <a:endPara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6350" marR="6350" marT="6350" marB="0" anchor="b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092998946"/>
                    </a:ext>
                  </a:extLst>
                </a:tr>
                <a:tr h="281343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it-IT" sz="1800" u="none" strike="noStrike" dirty="0">
                            <a:solidFill>
                              <a:schemeClr val="accent1"/>
                            </a:solidFill>
                            <a:effectLst/>
                          </a:rPr>
                          <a:t>Isola</a:t>
                        </a:r>
                        <a:endParaRPr lang="it-IT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6350" marR="6350" marT="6350" marB="0" anchor="b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"/>
                        <a:r>
                          <a:rPr lang="it-IT" sz="1800" u="none" strike="noStrike" dirty="0">
                            <a:effectLst/>
                          </a:rPr>
                          <a:t>23,8%</a:t>
                        </a:r>
                        <a:endPara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6350" marR="6350" marT="6350" marB="0" anchor="b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80671797"/>
                    </a:ext>
                  </a:extLst>
                </a:tr>
                <a:tr h="521940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it-IT" sz="1800" u="none" strike="noStrike" dirty="0">
                            <a:solidFill>
                              <a:schemeClr val="accent1"/>
                            </a:solidFill>
                            <a:effectLst/>
                          </a:rPr>
                          <a:t>Romano DL</a:t>
                        </a:r>
                        <a:endParaRPr lang="it-IT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6350" marR="6350" marT="6350" marB="0" anchor="b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"/>
                        <a:r>
                          <a:rPr lang="it-IT" sz="1800" u="none" strike="noStrike" dirty="0">
                            <a:effectLst/>
                          </a:rPr>
                          <a:t>26,9%</a:t>
                        </a:r>
                        <a:endPara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6350" marR="6350" marT="6350" marB="0" anchor="b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237661592"/>
                    </a:ext>
                  </a:extLst>
                </a:tr>
                <a:tr h="281343">
                  <a:tc>
                    <a:txBody>
                      <a:bodyPr/>
                      <a:lstStyle/>
                      <a:p>
                        <a:pPr algn="l" fontAlgn="b"/>
                        <a:r>
                          <a:rPr lang="it-IT" sz="1800" u="none" strike="noStrike" dirty="0">
                            <a:solidFill>
                              <a:schemeClr val="accent1"/>
                            </a:solidFill>
                            <a:effectLst/>
                          </a:rPr>
                          <a:t>Treviglio</a:t>
                        </a:r>
                        <a:endParaRPr lang="it-IT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6350" marR="6350" marT="6350" marB="0" anchor="b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fontAlgn="b"/>
                        <a:r>
                          <a:rPr lang="it-IT" sz="1800" u="none" strike="noStrike" dirty="0">
                            <a:effectLst/>
                          </a:rPr>
                          <a:t>24%</a:t>
                        </a:r>
                        <a:endPara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endParaRPr>
                      </a:p>
                    </a:txBody>
                    <a:tcPr marL="6350" marR="6350" marT="6350" marB="0" anchor="b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30845863"/>
                    </a:ext>
                  </a:extLst>
                </a:tr>
              </a:tbl>
            </a:graphicData>
          </a:graphic>
        </p:graphicFrame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691344C5-C180-4E0D-97DB-437E6A663E73}"/>
                </a:ext>
              </a:extLst>
            </p:cNvPr>
            <p:cNvSpPr/>
            <p:nvPr/>
          </p:nvSpPr>
          <p:spPr>
            <a:xfrm>
              <a:off x="6162677" y="3662949"/>
              <a:ext cx="5474479" cy="1963742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" name="Freccia in giù 35">
            <a:extLst>
              <a:ext uri="{FF2B5EF4-FFF2-40B4-BE49-F238E27FC236}">
                <a16:creationId xmlns:a16="http://schemas.microsoft.com/office/drawing/2014/main" id="{2E35AB6A-B34C-4EC2-B178-8279B94BFF11}"/>
              </a:ext>
            </a:extLst>
          </p:cNvPr>
          <p:cNvSpPr/>
          <p:nvPr/>
        </p:nvSpPr>
        <p:spPr>
          <a:xfrm>
            <a:off x="8643344" y="3381460"/>
            <a:ext cx="192024" cy="50715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9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 descr="pila di libri" title="pila di libri">
            <a:extLst>
              <a:ext uri="{FF2B5EF4-FFF2-40B4-BE49-F238E27FC236}">
                <a16:creationId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50</a:t>
            </a:fld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0EAB6D2-2726-4353-91EC-E48FDF291B49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01304C-4B40-4052-8870-28E32B59EE4D}"/>
              </a:ext>
            </a:extLst>
          </p:cNvPr>
          <p:cNvSpPr txBox="1"/>
          <p:nvPr/>
        </p:nvSpPr>
        <p:spPr>
          <a:xfrm>
            <a:off x="609600" y="1019175"/>
            <a:ext cx="485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COMMENTI?</a:t>
            </a:r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Tempo libero: che cosa fanno?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66B1222-67E9-4C2B-8297-07CDFDB5E0E5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graphicFrame>
        <p:nvGraphicFramePr>
          <p:cNvPr id="14" name="Segnaposto contenuto 13">
            <a:extLst>
              <a:ext uri="{FF2B5EF4-FFF2-40B4-BE49-F238E27FC236}">
                <a16:creationId xmlns:a16="http://schemas.microsoft.com/office/drawing/2014/main" id="{812CB326-6E4D-4642-A677-8A74DD6808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7002460"/>
              </p:ext>
            </p:extLst>
          </p:nvPr>
        </p:nvGraphicFramePr>
        <p:xfrm>
          <a:off x="1147673" y="1249680"/>
          <a:ext cx="9885679" cy="459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7D294C6-467C-42EB-B9DC-554845C62221}"/>
              </a:ext>
            </a:extLst>
          </p:cNvPr>
          <p:cNvSpPr/>
          <p:nvPr/>
        </p:nvSpPr>
        <p:spPr>
          <a:xfrm>
            <a:off x="964255" y="1249680"/>
            <a:ext cx="10080071" cy="478536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8149482-0342-4D7D-87E0-05BE8481F349}"/>
              </a:ext>
            </a:extLst>
          </p:cNvPr>
          <p:cNvSpPr/>
          <p:nvPr/>
        </p:nvSpPr>
        <p:spPr>
          <a:xfrm>
            <a:off x="7834774" y="500628"/>
            <a:ext cx="3198578" cy="644663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accent1"/>
                </a:solidFill>
              </a:rPr>
              <a:t>I più attivi non sono meno portati a giocare d’azzardo </a:t>
            </a:r>
            <a:r>
              <a:rPr lang="it-IT" sz="1400" dirty="0">
                <a:solidFill>
                  <a:schemeClr val="accent1"/>
                </a:solidFill>
              </a:rPr>
              <a:t>(gli sportivi sono più spesso giocatori)</a:t>
            </a:r>
          </a:p>
        </p:txBody>
      </p:sp>
    </p:spTree>
    <p:extLst>
      <p:ext uri="{BB962C8B-B14F-4D97-AF65-F5344CB8AC3E}">
        <p14:creationId xmlns:p14="http://schemas.microsoft.com/office/powerpoint/2010/main" val="147490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Tempo libero: che cosa fanno?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66B1222-67E9-4C2B-8297-07CDFDB5E0E5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7D294C6-467C-42EB-B9DC-554845C62221}"/>
              </a:ext>
            </a:extLst>
          </p:cNvPr>
          <p:cNvSpPr/>
          <p:nvPr/>
        </p:nvSpPr>
        <p:spPr>
          <a:xfrm>
            <a:off x="964255" y="1249680"/>
            <a:ext cx="10080071" cy="478536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CD82B131-6407-4931-8024-3A353A9712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8365894"/>
              </p:ext>
            </p:extLst>
          </p:nvPr>
        </p:nvGraphicFramePr>
        <p:xfrm>
          <a:off x="964255" y="1430338"/>
          <a:ext cx="10263490" cy="443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005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Tempo libero: che cosa fanno?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66B1222-67E9-4C2B-8297-07CDFDB5E0E5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7D294C6-467C-42EB-B9DC-554845C62221}"/>
              </a:ext>
            </a:extLst>
          </p:cNvPr>
          <p:cNvSpPr/>
          <p:nvPr/>
        </p:nvSpPr>
        <p:spPr>
          <a:xfrm>
            <a:off x="964255" y="1249680"/>
            <a:ext cx="10080071" cy="478536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D7AF8D7-76C9-41B5-BE77-380DDD0F718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8478330"/>
              </p:ext>
            </p:extLst>
          </p:nvPr>
        </p:nvGraphicFramePr>
        <p:xfrm>
          <a:off x="964254" y="1249681"/>
          <a:ext cx="10263491" cy="472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75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Tempo libero: che cosa fanno?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66B1222-67E9-4C2B-8297-07CDFDB5E0E5}"/>
              </a:ext>
            </a:extLst>
          </p:cNvPr>
          <p:cNvSpPr/>
          <p:nvPr/>
        </p:nvSpPr>
        <p:spPr>
          <a:xfrm>
            <a:off x="9834880" y="6461759"/>
            <a:ext cx="1648096" cy="2167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#researchtheGAP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7D294C6-467C-42EB-B9DC-554845C62221}"/>
              </a:ext>
            </a:extLst>
          </p:cNvPr>
          <p:cNvSpPr/>
          <p:nvPr/>
        </p:nvSpPr>
        <p:spPr>
          <a:xfrm>
            <a:off x="964255" y="1249680"/>
            <a:ext cx="10080071" cy="478536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5BDFC385-85E6-427A-9233-DD385924805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0678353"/>
              </p:ext>
            </p:extLst>
          </p:nvPr>
        </p:nvGraphicFramePr>
        <p:xfrm>
          <a:off x="964255" y="1432677"/>
          <a:ext cx="10263490" cy="45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294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569_TF78725693.potx" id="{FA5AB68B-EA41-47CD-8811-D609DE442AA2}" vid="{7DBC40FD-64CD-4247-BF30-3E2D71E1673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3209</Words>
  <Application>Microsoft Office PowerPoint</Application>
  <PresentationFormat>Widescreen</PresentationFormat>
  <Paragraphs>761</Paragraphs>
  <Slides>50</Slides>
  <Notes>46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7" baseType="lpstr">
      <vt:lpstr>Arial</vt:lpstr>
      <vt:lpstr>Arial Black</vt:lpstr>
      <vt:lpstr>Calibri</vt:lpstr>
      <vt:lpstr>Courier New</vt:lpstr>
      <vt:lpstr>Times New Roman</vt:lpstr>
      <vt:lpstr>Wingdings</vt:lpstr>
      <vt:lpstr>Tema di Office</vt:lpstr>
      <vt:lpstr>Presentazione standard di PowerPoint</vt:lpstr>
      <vt:lpstr>Indice: aree indagate</vt:lpstr>
      <vt:lpstr>Campione</vt:lpstr>
      <vt:lpstr>Campione: che scuole frequentano?</vt:lpstr>
      <vt:lpstr>Benessere: come stanno?</vt:lpstr>
      <vt:lpstr>Tempo libero: che cosa fanno?</vt:lpstr>
      <vt:lpstr>Tempo libero: che cosa fanno?</vt:lpstr>
      <vt:lpstr>Tempo libero: che cosa fanno?</vt:lpstr>
      <vt:lpstr>Tempo libero: che cosa fanno?</vt:lpstr>
      <vt:lpstr>Internet e videogiochi: frequenza d’uso</vt:lpstr>
      <vt:lpstr>Internet e videogiochi: uso problematico</vt:lpstr>
      <vt:lpstr>Uso di sostanze: fumo</vt:lpstr>
      <vt:lpstr>Uso di sostanze: fumo</vt:lpstr>
      <vt:lpstr>Uso di sostanze: fumo</vt:lpstr>
      <vt:lpstr>Uso di sostanze: alcolici</vt:lpstr>
      <vt:lpstr>Uso di sostanze: alcolici</vt:lpstr>
      <vt:lpstr>Uso di sostanze: alcolici</vt:lpstr>
      <vt:lpstr>Gioco d’azzardo: prevalenza</vt:lpstr>
      <vt:lpstr>Gioco d’azzardo: prevalenza</vt:lpstr>
      <vt:lpstr>Gioco d’azzardo: tipologie di giochi</vt:lpstr>
      <vt:lpstr>Gioco d’azzardo: tipologie di giochi a Dalmine</vt:lpstr>
      <vt:lpstr>Gioco d’azzardo: tipologie di giochi a Isola B.ca</vt:lpstr>
      <vt:lpstr>Gioco d’azzardo: tipologie di giochi a Romano d.L.</vt:lpstr>
      <vt:lpstr>Gioco d’azzardo: tipologie di giochi a Treviglio</vt:lpstr>
      <vt:lpstr>Gioco d’azzardo: gioco problematico</vt:lpstr>
      <vt:lpstr>Gioco d’azzardo: gioco problematico per ambito</vt:lpstr>
      <vt:lpstr>Gioco d’azzardo: disponibilità</vt:lpstr>
      <vt:lpstr>Gioco d’azzardo: disponibilità per ambito</vt:lpstr>
      <vt:lpstr>Gioco d’azzardo: disponibilità per ambito</vt:lpstr>
      <vt:lpstr>Gioco d’azzardo: credenze</vt:lpstr>
      <vt:lpstr>Gioco d’azzardo: credenze</vt:lpstr>
      <vt:lpstr>Gioco d’azzardo: credenze</vt:lpstr>
      <vt:lpstr>Gioco d’azzardo: credenze</vt:lpstr>
      <vt:lpstr>Gioco d’azzardo: credenze</vt:lpstr>
      <vt:lpstr>Comportamenti a rischio in relazione</vt:lpstr>
      <vt:lpstr>Scuola: supporto sociale</vt:lpstr>
      <vt:lpstr>Scuola: supporto sociale degli insegnanti</vt:lpstr>
      <vt:lpstr>Scuola: supporto sociale degli insegnanti</vt:lpstr>
      <vt:lpstr>Scuola: supporto sociale dei compagni</vt:lpstr>
      <vt:lpstr>Scuola: supporto sociale dei compagni</vt:lpstr>
      <vt:lpstr>Famiglia: supporto sociale</vt:lpstr>
      <vt:lpstr>Famiglia: parental monitoring</vt:lpstr>
      <vt:lpstr>Amici: supporto sociale</vt:lpstr>
      <vt:lpstr>Amici: supporto sociale</vt:lpstr>
      <vt:lpstr>Senso di comunità</vt:lpstr>
      <vt:lpstr>Senso di comunità</vt:lpstr>
      <vt:lpstr>Fattori di protezione: gioco d’azzardo (riassunto)</vt:lpstr>
      <vt:lpstr>Fattori di protezione: uso di sostanze</vt:lpstr>
      <vt:lpstr>Fattori di protezione: videogame e social media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#ResearchtheGAP</dc:title>
  <dc:creator>Silvia S</dc:creator>
  <cp:lastModifiedBy>Marina Milesi</cp:lastModifiedBy>
  <cp:revision>251</cp:revision>
  <dcterms:created xsi:type="dcterms:W3CDTF">2021-03-15T16:54:26Z</dcterms:created>
  <dcterms:modified xsi:type="dcterms:W3CDTF">2021-04-22T16:15:19Z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