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
  </p:notesMasterIdLst>
  <p:sldIdLst>
    <p:sldId id="256" r:id="rId2"/>
    <p:sldId id="257" r:id="rId3"/>
  </p:sldIdLst>
  <p:sldSz cx="9906000" cy="6858000" type="A4"/>
  <p:notesSz cx="6797675" cy="9928225"/>
  <p:defaultTextStyle>
    <a:defPPr>
      <a:defRPr lang="it-IT"/>
    </a:defPPr>
    <a:lvl1pPr algn="l" rtl="0" fontAlgn="base">
      <a:spcBef>
        <a:spcPct val="0"/>
      </a:spcBef>
      <a:spcAft>
        <a:spcPct val="0"/>
      </a:spcAft>
      <a:defRPr sz="2000" b="1" kern="1200">
        <a:solidFill>
          <a:schemeClr val="tx1"/>
        </a:solidFill>
        <a:latin typeface="Arial" charset="0"/>
        <a:ea typeface="+mn-ea"/>
        <a:cs typeface="Arial" charset="0"/>
      </a:defRPr>
    </a:lvl1pPr>
    <a:lvl2pPr marL="457200" algn="l" rtl="0" fontAlgn="base">
      <a:spcBef>
        <a:spcPct val="0"/>
      </a:spcBef>
      <a:spcAft>
        <a:spcPct val="0"/>
      </a:spcAft>
      <a:defRPr sz="2000" b="1" kern="1200">
        <a:solidFill>
          <a:schemeClr val="tx1"/>
        </a:solidFill>
        <a:latin typeface="Arial" charset="0"/>
        <a:ea typeface="+mn-ea"/>
        <a:cs typeface="Arial" charset="0"/>
      </a:defRPr>
    </a:lvl2pPr>
    <a:lvl3pPr marL="914400" algn="l" rtl="0" fontAlgn="base">
      <a:spcBef>
        <a:spcPct val="0"/>
      </a:spcBef>
      <a:spcAft>
        <a:spcPct val="0"/>
      </a:spcAft>
      <a:defRPr sz="2000" b="1" kern="1200">
        <a:solidFill>
          <a:schemeClr val="tx1"/>
        </a:solidFill>
        <a:latin typeface="Arial" charset="0"/>
        <a:ea typeface="+mn-ea"/>
        <a:cs typeface="Arial" charset="0"/>
      </a:defRPr>
    </a:lvl3pPr>
    <a:lvl4pPr marL="1371600" algn="l" rtl="0" fontAlgn="base">
      <a:spcBef>
        <a:spcPct val="0"/>
      </a:spcBef>
      <a:spcAft>
        <a:spcPct val="0"/>
      </a:spcAft>
      <a:defRPr sz="2000" b="1" kern="1200">
        <a:solidFill>
          <a:schemeClr val="tx1"/>
        </a:solidFill>
        <a:latin typeface="Arial" charset="0"/>
        <a:ea typeface="+mn-ea"/>
        <a:cs typeface="Arial" charset="0"/>
      </a:defRPr>
    </a:lvl4pPr>
    <a:lvl5pPr marL="1828800" algn="l" rtl="0" fontAlgn="base">
      <a:spcBef>
        <a:spcPct val="0"/>
      </a:spcBef>
      <a:spcAft>
        <a:spcPct val="0"/>
      </a:spcAft>
      <a:defRPr sz="2000" b="1" kern="1200">
        <a:solidFill>
          <a:schemeClr val="tx1"/>
        </a:solidFill>
        <a:latin typeface="Arial" charset="0"/>
        <a:ea typeface="+mn-ea"/>
        <a:cs typeface="Arial" charset="0"/>
      </a:defRPr>
    </a:lvl5pPr>
    <a:lvl6pPr marL="2286000" algn="l" defTabSz="914400" rtl="0" eaLnBrk="1" latinLnBrk="0" hangingPunct="1">
      <a:defRPr sz="2000" b="1" kern="1200">
        <a:solidFill>
          <a:schemeClr val="tx1"/>
        </a:solidFill>
        <a:latin typeface="Arial" charset="0"/>
        <a:ea typeface="+mn-ea"/>
        <a:cs typeface="Arial" charset="0"/>
      </a:defRPr>
    </a:lvl6pPr>
    <a:lvl7pPr marL="2743200" algn="l" defTabSz="914400" rtl="0" eaLnBrk="1" latinLnBrk="0" hangingPunct="1">
      <a:defRPr sz="2000" b="1" kern="1200">
        <a:solidFill>
          <a:schemeClr val="tx1"/>
        </a:solidFill>
        <a:latin typeface="Arial" charset="0"/>
        <a:ea typeface="+mn-ea"/>
        <a:cs typeface="Arial" charset="0"/>
      </a:defRPr>
    </a:lvl7pPr>
    <a:lvl8pPr marL="3200400" algn="l" defTabSz="914400" rtl="0" eaLnBrk="1" latinLnBrk="0" hangingPunct="1">
      <a:defRPr sz="2000" b="1" kern="1200">
        <a:solidFill>
          <a:schemeClr val="tx1"/>
        </a:solidFill>
        <a:latin typeface="Arial" charset="0"/>
        <a:ea typeface="+mn-ea"/>
        <a:cs typeface="Arial" charset="0"/>
      </a:defRPr>
    </a:lvl8pPr>
    <a:lvl9pPr marL="3657600" algn="l" defTabSz="914400" rtl="0" eaLnBrk="1" latinLnBrk="0" hangingPunct="1">
      <a:defRPr sz="2000"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9" autoAdjust="0"/>
    <p:restoredTop sz="94728" autoAdjust="0"/>
  </p:normalViewPr>
  <p:slideViewPr>
    <p:cSldViewPr>
      <p:cViewPr varScale="1">
        <p:scale>
          <a:sx n="114" d="100"/>
          <a:sy n="114" d="100"/>
        </p:scale>
        <p:origin x="1938" y="-9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2" y="0"/>
            <a:ext cx="2946189" cy="496729"/>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49900" y="0"/>
            <a:ext cx="2946189" cy="496729"/>
          </a:xfrm>
          <a:prstGeom prst="rect">
            <a:avLst/>
          </a:prstGeom>
        </p:spPr>
        <p:txBody>
          <a:bodyPr vert="horz" lIns="91440" tIns="45720" rIns="91440" bIns="45720" rtlCol="0"/>
          <a:lstStyle>
            <a:lvl1pPr algn="r">
              <a:defRPr sz="1200"/>
            </a:lvl1pPr>
          </a:lstStyle>
          <a:p>
            <a:fld id="{2E1A0586-5951-48D2-B5EC-901CC3A56A27}" type="datetimeFigureOut">
              <a:rPr lang="it-IT" smtClean="0"/>
              <a:pPr/>
              <a:t>08/10/2019</a:t>
            </a:fld>
            <a:endParaRPr lang="it-IT"/>
          </a:p>
        </p:txBody>
      </p:sp>
      <p:sp>
        <p:nvSpPr>
          <p:cNvPr id="4" name="Segnaposto immagine diapositiva 3"/>
          <p:cNvSpPr>
            <a:spLocks noGrp="1" noRot="1" noChangeAspect="1"/>
          </p:cNvSpPr>
          <p:nvPr>
            <p:ph type="sldImg" idx="2"/>
          </p:nvPr>
        </p:nvSpPr>
        <p:spPr>
          <a:xfrm>
            <a:off x="709613" y="744538"/>
            <a:ext cx="5378450"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16542"/>
            <a:ext cx="5438140" cy="4467384"/>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2" y="9429910"/>
            <a:ext cx="2946189" cy="496729"/>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49900" y="9429910"/>
            <a:ext cx="2946189" cy="496729"/>
          </a:xfrm>
          <a:prstGeom prst="rect">
            <a:avLst/>
          </a:prstGeom>
        </p:spPr>
        <p:txBody>
          <a:bodyPr vert="horz" lIns="91440" tIns="45720" rIns="91440" bIns="45720" rtlCol="0" anchor="b"/>
          <a:lstStyle>
            <a:lvl1pPr algn="r">
              <a:defRPr sz="1200"/>
            </a:lvl1pPr>
          </a:lstStyle>
          <a:p>
            <a:fld id="{88050DE0-BBCC-469A-8569-DE046F4912D9}" type="slidenum">
              <a:rPr lang="it-IT" smtClean="0"/>
              <a:pPr/>
              <a:t>‹N›</a:t>
            </a:fld>
            <a:endParaRPr lang="it-IT"/>
          </a:p>
        </p:txBody>
      </p:sp>
    </p:spTree>
    <p:extLst>
      <p:ext uri="{BB962C8B-B14F-4D97-AF65-F5344CB8AC3E}">
        <p14:creationId xmlns:p14="http://schemas.microsoft.com/office/powerpoint/2010/main" val="2309663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742950" y="2130426"/>
            <a:ext cx="8420100" cy="1470025"/>
          </a:xfrm>
        </p:spPr>
        <p:txBody>
          <a:bodyPr/>
          <a:lstStyle/>
          <a:p>
            <a:r>
              <a:rPr lang="it-IT"/>
              <a:t>Fare clic per modificare lo stile del titolo</a:t>
            </a:r>
          </a:p>
        </p:txBody>
      </p:sp>
      <p:sp>
        <p:nvSpPr>
          <p:cNvPr id="3" name="Sottotitolo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lvl1pPr>
              <a:defRPr/>
            </a:lvl1pPr>
          </a:lstStyle>
          <a:p>
            <a:pPr>
              <a:defRPr/>
            </a:pPr>
            <a:fld id="{A57687E4-0E17-4551-B44D-4912ECF255F5}" type="datetimeFigureOut">
              <a:rPr lang="it-IT"/>
              <a:pPr>
                <a:defRPr/>
              </a:pPr>
              <a:t>08/10/2019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740E94A-5729-4547-A1B0-C2098D28EF48}"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F8CD5702-F1FA-47FB-B05D-D60D15D34D9B}" type="datetimeFigureOut">
              <a:rPr lang="it-IT"/>
              <a:pPr>
                <a:defRPr/>
              </a:pPr>
              <a:t>08/10/2019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80BABAD8-8634-4099-A44F-32449D0DF18B}"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181850" y="274639"/>
            <a:ext cx="222885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95300" y="274639"/>
            <a:ext cx="652145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7FD12038-87A5-495E-857B-0CEB179AE56F}" type="datetimeFigureOut">
              <a:rPr lang="it-IT"/>
              <a:pPr>
                <a:defRPr/>
              </a:pPr>
              <a:t>08/10/2019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DDE0AD62-B5DC-47D4-A4EB-8B2F6AB29EA5}"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fld id="{456F0D10-FD6C-4E90-83EA-D7C9055756B3}" type="datetimeFigureOut">
              <a:rPr lang="it-IT"/>
              <a:pPr>
                <a:defRPr/>
              </a:pPr>
              <a:t>08/10/2019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0EB85963-8AC8-4325-ACD2-BF92CB8ED343}"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82506" y="4406901"/>
            <a:ext cx="84201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77D53773-9C25-4CF9-B662-781B4ACB2684}" type="datetimeFigureOut">
              <a:rPr lang="it-IT"/>
              <a:pPr>
                <a:defRPr/>
              </a:pPr>
              <a:t>08/10/2019</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69BAED5C-FD0B-4194-A5E7-8F718CDC8C2D}"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fld id="{6553CB2A-9E44-4F2A-92A5-7B0A8BAEFB99}" type="datetimeFigureOut">
              <a:rPr lang="it-IT"/>
              <a:pPr>
                <a:defRPr/>
              </a:pPr>
              <a:t>08/10/2019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1F601F4B-0755-44BB-BB7B-DD0851D1B29B}"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fld id="{7814440B-D6FC-4A8C-8F01-814D41AB8112}" type="datetimeFigureOut">
              <a:rPr lang="it-IT"/>
              <a:pPr>
                <a:defRPr/>
              </a:pPr>
              <a:t>08/10/2019</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46E0D3E7-BE1A-4FD6-BE71-03590C16DB48}"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fld id="{6181682A-FD6D-480D-899C-A85D983DE48F}" type="datetimeFigureOut">
              <a:rPr lang="it-IT"/>
              <a:pPr>
                <a:defRPr/>
              </a:pPr>
              <a:t>08/10/2019</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1D9C43BA-A623-4DEA-BA00-E3BB58B1E755}"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BECF79DA-1BD8-4834-88E8-A53405A00A14}" type="datetimeFigureOut">
              <a:rPr lang="it-IT"/>
              <a:pPr>
                <a:defRPr/>
              </a:pPr>
              <a:t>08/10/2019</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D52D36F5-6F61-4044-B33F-8B32531BDBA0}"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95300" y="273050"/>
            <a:ext cx="3259006"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89FE2A38-4D91-4ACB-A1B4-CEA0A45F898B}" type="datetimeFigureOut">
              <a:rPr lang="it-IT"/>
              <a:pPr>
                <a:defRPr/>
              </a:pPr>
              <a:t>08/10/2019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6BCCDE39-26BA-42AC-A104-798337C1983E}"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941645" y="4800600"/>
            <a:ext cx="59436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E0AF65E7-D9CE-439E-B8BA-CF1CACBA9CF9}" type="datetimeFigureOut">
              <a:rPr lang="it-IT"/>
              <a:pPr>
                <a:defRPr/>
              </a:pPr>
              <a:t>08/10/2019</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4CDF5FBB-B37F-4CA9-8810-20999D231F42}"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lo stile del titolo</a:t>
            </a:r>
          </a:p>
        </p:txBody>
      </p:sp>
      <p:sp>
        <p:nvSpPr>
          <p:cNvPr id="1027" name="Segnaposto testo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fontAlgn="auto">
              <a:spcBef>
                <a:spcPts val="0"/>
              </a:spcBef>
              <a:spcAft>
                <a:spcPts val="0"/>
              </a:spcAft>
              <a:defRPr sz="1200" b="0">
                <a:solidFill>
                  <a:schemeClr val="tx1">
                    <a:tint val="75000"/>
                  </a:schemeClr>
                </a:solidFill>
                <a:latin typeface="+mn-lt"/>
                <a:cs typeface="+mn-cs"/>
              </a:defRPr>
            </a:lvl1pPr>
          </a:lstStyle>
          <a:p>
            <a:pPr>
              <a:defRPr/>
            </a:pPr>
            <a:fld id="{A4E53818-B757-4E73-B8E7-951EA8AC2F66}" type="datetimeFigureOut">
              <a:rPr lang="it-IT"/>
              <a:pPr>
                <a:defRPr/>
              </a:pPr>
              <a:t>08/10/2019</a:t>
            </a:fld>
            <a:endParaRPr lang="it-IT"/>
          </a:p>
        </p:txBody>
      </p:sp>
      <p:sp>
        <p:nvSpPr>
          <p:cNvPr id="5" name="Segnaposto piè di pagina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cs typeface="+mn-cs"/>
              </a:defRPr>
            </a:lvl1pPr>
          </a:lstStyle>
          <a:p>
            <a:pPr>
              <a:defRPr/>
            </a:pPr>
            <a:endParaRPr lang="it-IT"/>
          </a:p>
        </p:txBody>
      </p:sp>
      <p:sp>
        <p:nvSpPr>
          <p:cNvPr id="6" name="Segnaposto numero diapositiva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fontAlgn="auto">
              <a:spcBef>
                <a:spcPts val="0"/>
              </a:spcBef>
              <a:spcAft>
                <a:spcPts val="0"/>
              </a:spcAft>
              <a:defRPr sz="1200" b="0">
                <a:solidFill>
                  <a:schemeClr val="tx1">
                    <a:tint val="75000"/>
                  </a:schemeClr>
                </a:solidFill>
                <a:latin typeface="+mn-lt"/>
                <a:cs typeface="+mn-cs"/>
              </a:defRPr>
            </a:lvl1pPr>
          </a:lstStyle>
          <a:p>
            <a:pPr>
              <a:defRPr/>
            </a:pPr>
            <a:fld id="{E5CB0DCD-1046-4CAB-AD3C-07BB5D68E8C8}" type="slidenum">
              <a:rPr lang="it-IT"/>
              <a:pPr>
                <a:defRPr/>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hyperlink" Target="mailto:cpaterno@alice.it" TargetMode="External"/><Relationship Id="rId13" Type="http://schemas.openxmlformats.org/officeDocument/2006/relationships/hyperlink" Target="mailto:centroinascolto@parrocchiedicisano.it" TargetMode="External"/><Relationship Id="rId3" Type="http://schemas.openxmlformats.org/officeDocument/2006/relationships/hyperlink" Target="mailto:pac.carvico@gmail.com" TargetMode="External"/><Relationship Id="rId7" Type="http://schemas.openxmlformats.org/officeDocument/2006/relationships/hyperlink" Target="mailto:casacaritasuisio@tiscali.it" TargetMode="External"/><Relationship Id="rId12" Type="http://schemas.openxmlformats.org/officeDocument/2006/relationships/hyperlink" Target="mailto:parr.bonatesotto@libero.it" TargetMode="External"/><Relationship Id="rId17" Type="http://schemas.openxmlformats.org/officeDocument/2006/relationships/image" Target="../media/image4.jpeg"/><Relationship Id="rId2" Type="http://schemas.openxmlformats.org/officeDocument/2006/relationships/hyperlink" Target="mailto:cpaccapriate@gmail.com" TargetMode="External"/><Relationship Id="rId16"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1.jpeg"/><Relationship Id="rId11" Type="http://schemas.openxmlformats.org/officeDocument/2006/relationships/hyperlink" Target="mailto:parrocchia@parrocchia.it" TargetMode="External"/><Relationship Id="rId5" Type="http://schemas.openxmlformats.org/officeDocument/2006/relationships/hyperlink" Target="mailto:caritasbonatesopra@gmail.com" TargetMode="External"/><Relationship Id="rId15" Type="http://schemas.openxmlformats.org/officeDocument/2006/relationships/image" Target="../media/image2.jpeg"/><Relationship Id="rId10" Type="http://schemas.openxmlformats.org/officeDocument/2006/relationships/hyperlink" Target="mailto:mapello@diocesibg.it" TargetMode="External"/><Relationship Id="rId4" Type="http://schemas.openxmlformats.org/officeDocument/2006/relationships/hyperlink" Target="mailto:cpacchignolo@gmail.com" TargetMode="External"/><Relationship Id="rId9" Type="http://schemas.openxmlformats.org/officeDocument/2006/relationships/hyperlink" Target="mailto:villadadda@diocesibg.it" TargetMode="External"/><Relationship Id="rId14" Type="http://schemas.openxmlformats.org/officeDocument/2006/relationships/hyperlink" Target="mailto:info@fondazionediakoniaisola.i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CasellaDiTesto 4"/>
          <p:cNvSpPr txBox="1">
            <a:spLocks noChangeArrowheads="1"/>
          </p:cNvSpPr>
          <p:nvPr/>
        </p:nvSpPr>
        <p:spPr bwMode="auto">
          <a:xfrm>
            <a:off x="5169024" y="0"/>
            <a:ext cx="4608512" cy="6832640"/>
          </a:xfrm>
          <a:prstGeom prst="rect">
            <a:avLst/>
          </a:prstGeom>
          <a:noFill/>
          <a:ln w="9525">
            <a:noFill/>
            <a:miter lim="800000"/>
            <a:headEnd/>
            <a:tailEnd/>
          </a:ln>
        </p:spPr>
        <p:txBody>
          <a:bodyPr wrap="square">
            <a:spAutoFit/>
          </a:bodyPr>
          <a:lstStyle/>
          <a:p>
            <a:pPr algn="ctr"/>
            <a:endParaRPr lang="it-IT" sz="1800" dirty="0">
              <a:solidFill>
                <a:schemeClr val="accent6"/>
              </a:solidFill>
              <a:effectLst>
                <a:outerShdw blurRad="38100" dist="38100" dir="2700000" algn="tl">
                  <a:srgbClr val="000000">
                    <a:alpha val="43137"/>
                  </a:srgbClr>
                </a:outerShdw>
              </a:effectLst>
              <a:latin typeface="Aparajita" panose="020B0604020202020204" pitchFamily="34" charset="0"/>
            </a:endParaRPr>
          </a:p>
          <a:p>
            <a:pPr algn="ctr"/>
            <a:r>
              <a:rPr lang="it-IT" sz="1400" dirty="0">
                <a:solidFill>
                  <a:schemeClr val="accent6">
                    <a:lumMod val="75000"/>
                  </a:schemeClr>
                </a:solidFill>
                <a:effectLst>
                  <a:outerShdw blurRad="38100" dist="38100" dir="2700000" algn="tl">
                    <a:srgbClr val="000000">
                      <a:alpha val="43137"/>
                    </a:srgbClr>
                  </a:outerShdw>
                </a:effectLst>
                <a:latin typeface="Aparajita" panose="020B0604020202020204" pitchFamily="34" charset="0"/>
                <a:cs typeface="Aparajita" panose="020B0604020202020204" pitchFamily="34" charset="0"/>
              </a:rPr>
              <a:t>PER GLI ASSISTENTI FAMILIARI</a:t>
            </a:r>
          </a:p>
          <a:p>
            <a:pPr algn="just"/>
            <a:r>
              <a:rPr lang="it-IT" sz="1000" b="0" dirty="0">
                <a:latin typeface="Aparajita" panose="020B0604020202020204" pitchFamily="34" charset="0"/>
                <a:cs typeface="Aparajita" panose="020B0604020202020204" pitchFamily="34" charset="0"/>
              </a:rPr>
              <a:t>Le ASSISTENTI FAMILIARI possono rivolgersi agli sportelli </a:t>
            </a:r>
          </a:p>
          <a:p>
            <a:pPr algn="just"/>
            <a:r>
              <a:rPr lang="it-IT" sz="1000" b="0" dirty="0">
                <a:latin typeface="Aparajita" panose="020B0604020202020204" pitchFamily="34" charset="0"/>
                <a:cs typeface="Aparajita" panose="020B0604020202020204" pitchFamily="34" charset="0"/>
              </a:rPr>
              <a:t>per un’azione di supporto mediante: </a:t>
            </a:r>
          </a:p>
          <a:p>
            <a:pPr marL="171450" indent="-171450" algn="just">
              <a:buFont typeface="Wingdings" panose="05000000000000000000" pitchFamily="2" charset="2"/>
              <a:buChar char="q"/>
            </a:pPr>
            <a:r>
              <a:rPr lang="it-IT" sz="1000" b="0" dirty="0">
                <a:latin typeface="Aparajita" panose="020B0604020202020204" pitchFamily="34" charset="0"/>
                <a:cs typeface="Aparajita" panose="020B0604020202020204" pitchFamily="34" charset="0"/>
              </a:rPr>
              <a:t> informazioni in merito all’iscrizione al registro territoriale; </a:t>
            </a:r>
          </a:p>
          <a:p>
            <a:pPr marL="171450" indent="-171450" algn="just">
              <a:buFont typeface="Wingdings" panose="05000000000000000000" pitchFamily="2" charset="2"/>
              <a:buChar char="q"/>
            </a:pPr>
            <a:r>
              <a:rPr lang="it-IT" sz="1000" b="0" dirty="0">
                <a:latin typeface="Aparajita" panose="020B0604020202020204" pitchFamily="34" charset="0"/>
                <a:cs typeface="Aparajita" panose="020B0604020202020204" pitchFamily="34" charset="0"/>
              </a:rPr>
              <a:t>informazioni relative ai corsi professionalizzanti; </a:t>
            </a:r>
          </a:p>
          <a:p>
            <a:pPr marL="171450" indent="-171450" algn="just">
              <a:buFont typeface="Wingdings" panose="05000000000000000000" pitchFamily="2" charset="2"/>
              <a:buChar char="q"/>
            </a:pPr>
            <a:r>
              <a:rPr lang="it-IT" sz="1000" b="0" dirty="0">
                <a:latin typeface="Aparajita" panose="020B0604020202020204" pitchFamily="34" charset="0"/>
                <a:cs typeface="Aparajita" panose="020B0604020202020204" pitchFamily="34" charset="0"/>
              </a:rPr>
              <a:t>assistenza nel disbrigo delle pratiche; </a:t>
            </a:r>
          </a:p>
          <a:p>
            <a:pPr marL="171450" indent="-171450" algn="just">
              <a:buFont typeface="Wingdings" panose="05000000000000000000" pitchFamily="2" charset="2"/>
              <a:buChar char="q"/>
            </a:pPr>
            <a:r>
              <a:rPr lang="it-IT" sz="1000" b="0" dirty="0">
                <a:latin typeface="Aparajita" panose="020B0604020202020204" pitchFamily="34" charset="0"/>
                <a:cs typeface="Aparajita" panose="020B0604020202020204" pitchFamily="34" charset="0"/>
              </a:rPr>
              <a:t>assistenza nell’individuazione della persona / famiglia che necessita del servizio di assistenza. </a:t>
            </a:r>
          </a:p>
          <a:p>
            <a:pPr algn="just"/>
            <a:endParaRPr lang="it-IT" sz="1300" b="0" dirty="0">
              <a:latin typeface="Bodoni MT Condensed" pitchFamily="18" charset="0"/>
            </a:endParaRPr>
          </a:p>
          <a:p>
            <a:pPr algn="ctr"/>
            <a:r>
              <a:rPr lang="it-IT" sz="1300" dirty="0">
                <a:latin typeface="Aparajita" panose="020B0604020202020204" pitchFamily="34" charset="0"/>
                <a:cs typeface="Aparajita" panose="020B0604020202020204" pitchFamily="34" charset="0"/>
              </a:rPr>
              <a:t>REQUISITI  MINIMI PER L’ISCRIZIONE AL REGISTRO</a:t>
            </a:r>
          </a:p>
          <a:p>
            <a:pPr algn="ctr"/>
            <a:endParaRPr lang="it-IT" sz="1300" dirty="0">
              <a:latin typeface="Aparajita" panose="020B0604020202020204" pitchFamily="34" charset="0"/>
              <a:cs typeface="Aparajita" panose="020B0604020202020204" pitchFamily="34" charset="0"/>
            </a:endParaRPr>
          </a:p>
          <a:p>
            <a:pPr algn="just">
              <a:buFontTx/>
              <a:buAutoNum type="arabicParenR"/>
            </a:pPr>
            <a:r>
              <a:rPr lang="it-IT" sz="1000" b="0" dirty="0">
                <a:latin typeface="Aparajita" panose="020B0604020202020204" pitchFamily="34" charset="0"/>
                <a:cs typeface="Aparajita" panose="020B0604020202020204" pitchFamily="34" charset="0"/>
              </a:rPr>
              <a:t> Avere almeno 18 anni di età ed essere esenti da procedimenti e condanne penali; </a:t>
            </a:r>
          </a:p>
          <a:p>
            <a:pPr algn="just">
              <a:buFontTx/>
              <a:buAutoNum type="arabicParenR"/>
            </a:pPr>
            <a:r>
              <a:rPr lang="it-IT" sz="1000" b="0" dirty="0">
                <a:latin typeface="Aparajita" panose="020B0604020202020204" pitchFamily="34" charset="0"/>
                <a:cs typeface="Aparajita" panose="020B0604020202020204" pitchFamily="34" charset="0"/>
              </a:rPr>
              <a:t> Iscrizione anagrafica al comune di residenza; </a:t>
            </a:r>
          </a:p>
          <a:p>
            <a:pPr algn="just">
              <a:buFontTx/>
              <a:buAutoNum type="arabicParenR"/>
            </a:pPr>
            <a:r>
              <a:rPr lang="it-IT" sz="1000" b="0" dirty="0">
                <a:latin typeface="Aparajita" panose="020B0604020202020204" pitchFamily="34" charset="0"/>
                <a:cs typeface="Aparajita" panose="020B0604020202020204" pitchFamily="34" charset="0"/>
              </a:rPr>
              <a:t> Avere un </a:t>
            </a:r>
            <a:r>
              <a:rPr lang="it-IT" sz="1000" b="0" i="1" dirty="0">
                <a:latin typeface="Aparajita" panose="020B0604020202020204" pitchFamily="34" charset="0"/>
                <a:cs typeface="Aparajita" panose="020B0604020202020204" pitchFamily="34" charset="0"/>
              </a:rPr>
              <a:t>attestato di qualifica </a:t>
            </a:r>
            <a:r>
              <a:rPr lang="it-IT" sz="1000" b="0" dirty="0">
                <a:latin typeface="Aparajita" panose="020B0604020202020204" pitchFamily="34" charset="0"/>
                <a:cs typeface="Aparajita" panose="020B0604020202020204" pitchFamily="34" charset="0"/>
              </a:rPr>
              <a:t>ASA/OSS/Assistente familiare oppure avere svolto </a:t>
            </a:r>
            <a:r>
              <a:rPr lang="it-IT" sz="1000" b="0" i="1" dirty="0">
                <a:latin typeface="Aparajita" panose="020B0604020202020204" pitchFamily="34" charset="0"/>
                <a:cs typeface="Aparajita" panose="020B0604020202020204" pitchFamily="34" charset="0"/>
              </a:rPr>
              <a:t>un’attività lavorativa documentata da contratto di lavoro</a:t>
            </a:r>
            <a:r>
              <a:rPr lang="it-IT" sz="1000" b="0" dirty="0">
                <a:latin typeface="Aparajita" panose="020B0604020202020204" pitchFamily="34" charset="0"/>
                <a:cs typeface="Aparajita" panose="020B0604020202020204" pitchFamily="34" charset="0"/>
              </a:rPr>
              <a:t> di almeno 12 mesi con versamento contributi e lettera referenze del datore.</a:t>
            </a:r>
          </a:p>
          <a:p>
            <a:pPr algn="just">
              <a:buFontTx/>
              <a:buAutoNum type="arabicParenR"/>
            </a:pPr>
            <a:r>
              <a:rPr lang="it-IT" sz="1000" b="0" dirty="0">
                <a:latin typeface="Aparajita" panose="020B0604020202020204" pitchFamily="34" charset="0"/>
                <a:cs typeface="Aparajita" panose="020B0604020202020204" pitchFamily="34" charset="0"/>
              </a:rPr>
              <a:t>Per stranieri: titolo di soggiorno valido e aver superato il test di italiano, livello A2.</a:t>
            </a:r>
          </a:p>
          <a:p>
            <a:pPr algn="just"/>
            <a:endParaRPr lang="it-IT" sz="1300" b="0" dirty="0">
              <a:latin typeface="Aparajita" panose="020B0604020202020204" pitchFamily="34" charset="0"/>
              <a:cs typeface="Aparajita" panose="020B0604020202020204" pitchFamily="34" charset="0"/>
            </a:endParaRPr>
          </a:p>
          <a:p>
            <a:pPr algn="ctr"/>
            <a:r>
              <a:rPr lang="it-IT" sz="1400" dirty="0">
                <a:solidFill>
                  <a:srgbClr val="00B050"/>
                </a:solidFill>
                <a:effectLst>
                  <a:outerShdw blurRad="38100" dist="38100" dir="2700000" algn="tl">
                    <a:srgbClr val="000000">
                      <a:alpha val="43137"/>
                    </a:srgbClr>
                  </a:outerShdw>
                </a:effectLst>
                <a:latin typeface="Aparajita" panose="020B0604020202020204" pitchFamily="34" charset="0"/>
                <a:cs typeface="Aparajita" panose="020B0604020202020204" pitchFamily="34" charset="0"/>
              </a:rPr>
              <a:t>PER LE FAMIGLIE</a:t>
            </a:r>
          </a:p>
          <a:p>
            <a:pPr algn="ctr"/>
            <a:endParaRPr lang="it-IT" sz="1400" dirty="0">
              <a:solidFill>
                <a:srgbClr val="00B050"/>
              </a:solidFill>
              <a:effectLst>
                <a:outerShdw blurRad="38100" dist="38100" dir="2700000" algn="tl">
                  <a:srgbClr val="000000">
                    <a:alpha val="43137"/>
                  </a:srgbClr>
                </a:outerShdw>
              </a:effectLst>
              <a:latin typeface="Aparajita" panose="020B0604020202020204" pitchFamily="34" charset="0"/>
              <a:cs typeface="Aparajita" panose="020B0604020202020204" pitchFamily="34" charset="0"/>
            </a:endParaRPr>
          </a:p>
          <a:p>
            <a:pPr algn="just"/>
            <a:r>
              <a:rPr lang="it-IT" sz="1000" b="0" dirty="0">
                <a:latin typeface="Aparajita" panose="020B0604020202020204" pitchFamily="34" charset="0"/>
                <a:cs typeface="Aparajita" panose="020B0604020202020204" pitchFamily="34" charset="0"/>
              </a:rPr>
              <a:t>Agli sportelli del territorio possono accedere le FAMIGLIE in cerca </a:t>
            </a:r>
          </a:p>
          <a:p>
            <a:pPr algn="just"/>
            <a:r>
              <a:rPr lang="it-IT" sz="1000" b="0" dirty="0">
                <a:latin typeface="Aparajita" panose="020B0604020202020204" pitchFamily="34" charset="0"/>
                <a:cs typeface="Aparajita" panose="020B0604020202020204" pitchFamily="34" charset="0"/>
              </a:rPr>
              <a:t>di assistenti familiari. Qui troveranno: </a:t>
            </a:r>
          </a:p>
          <a:p>
            <a:pPr algn="just"/>
            <a:endParaRPr lang="it-IT" sz="1000" b="0" dirty="0">
              <a:latin typeface="Aparajita" panose="020B0604020202020204" pitchFamily="34" charset="0"/>
              <a:cs typeface="Aparajita" panose="020B0604020202020204" pitchFamily="34" charset="0"/>
            </a:endParaRPr>
          </a:p>
          <a:p>
            <a:pPr marL="171450" indent="-171450" algn="just">
              <a:buFont typeface="Wingdings" panose="05000000000000000000" pitchFamily="2" charset="2"/>
              <a:buChar char="q"/>
            </a:pPr>
            <a:r>
              <a:rPr lang="it-IT" sz="1000" b="0" dirty="0">
                <a:latin typeface="Aparajita" panose="020B0604020202020204" pitchFamily="34" charset="0"/>
                <a:cs typeface="Aparajita" panose="020B0604020202020204" pitchFamily="34" charset="0"/>
              </a:rPr>
              <a:t> informazione e orientamento per la rete dei servizi socio sanitari; </a:t>
            </a:r>
          </a:p>
          <a:p>
            <a:pPr marL="171450" indent="-171450" algn="just">
              <a:buFont typeface="Wingdings" panose="05000000000000000000" pitchFamily="2" charset="2"/>
              <a:buChar char="q"/>
            </a:pPr>
            <a:r>
              <a:rPr lang="it-IT" sz="1000" b="0" dirty="0">
                <a:latin typeface="Aparajita" panose="020B0604020202020204" pitchFamily="34" charset="0"/>
                <a:cs typeface="Aparajita" panose="020B0604020202020204" pitchFamily="34" charset="0"/>
              </a:rPr>
              <a:t>ascolto e valutazione del bisogno; </a:t>
            </a:r>
          </a:p>
          <a:p>
            <a:pPr marL="171450" indent="-171450" algn="just">
              <a:buFont typeface="Wingdings" panose="05000000000000000000" pitchFamily="2" charset="2"/>
              <a:buChar char="q"/>
            </a:pPr>
            <a:r>
              <a:rPr lang="it-IT" sz="1000" b="0" dirty="0">
                <a:latin typeface="Aparajita" panose="020B0604020202020204" pitchFamily="34" charset="0"/>
                <a:cs typeface="Aparajita" panose="020B0604020202020204" pitchFamily="34" charset="0"/>
              </a:rPr>
              <a:t>orientamento per l’individuazione dell’assistente familiare. </a:t>
            </a:r>
          </a:p>
          <a:p>
            <a:pPr algn="just"/>
            <a:r>
              <a:rPr lang="it-IT" sz="1000" b="0" dirty="0">
                <a:latin typeface="Aparajita" panose="020B0604020202020204" pitchFamily="34" charset="0"/>
                <a:cs typeface="Aparajita" panose="020B0604020202020204" pitchFamily="34" charset="0"/>
              </a:rPr>
              <a:t>La Fondazione si occuperà di aiutare nella selezione dell’assistente familiare, attraverso la compilazione di una Scheda Famiglia, con le loro esigenze,  provvederà all’abbinamento e manterrà un sostegno continuo durante la collaborazione tra le due parti.</a:t>
            </a:r>
          </a:p>
          <a:p>
            <a:pPr algn="just"/>
            <a:endParaRPr lang="it-IT" sz="1000" b="0" dirty="0">
              <a:latin typeface="Aparajita" panose="020B0604020202020204" pitchFamily="34" charset="0"/>
              <a:cs typeface="Aparajita" panose="020B0604020202020204" pitchFamily="34" charset="0"/>
            </a:endParaRPr>
          </a:p>
          <a:p>
            <a:pPr algn="just"/>
            <a:r>
              <a:rPr lang="it-IT" sz="1000" b="0" dirty="0">
                <a:latin typeface="Aparajita" panose="020B0604020202020204" pitchFamily="34" charset="0"/>
                <a:cs typeface="Aparajita" panose="020B0604020202020204" pitchFamily="34" charset="0"/>
              </a:rPr>
              <a:t>Le famiglie potranno usufruire del supporto specialistico del Consultorio di Calusco D’Adda “</a:t>
            </a:r>
            <a:r>
              <a:rPr lang="it-IT" sz="1000" b="0" dirty="0" err="1">
                <a:latin typeface="Aparajita" panose="020B0604020202020204" pitchFamily="34" charset="0"/>
                <a:cs typeface="Aparajita" panose="020B0604020202020204" pitchFamily="34" charset="0"/>
              </a:rPr>
              <a:t>Amadei</a:t>
            </a:r>
            <a:r>
              <a:rPr lang="it-IT" sz="1000" b="0" dirty="0">
                <a:latin typeface="Aparajita" panose="020B0604020202020204" pitchFamily="34" charset="0"/>
                <a:cs typeface="Aparajita" panose="020B0604020202020204" pitchFamily="34" charset="0"/>
              </a:rPr>
              <a:t>” per problematiche di relazione tra anziano e assistente.  </a:t>
            </a:r>
          </a:p>
          <a:p>
            <a:pPr algn="just"/>
            <a:endParaRPr lang="it-IT" sz="1400" b="0" dirty="0">
              <a:latin typeface="Aparajita" panose="020B0604020202020204" pitchFamily="34" charset="0"/>
              <a:cs typeface="Aparajita" panose="020B0604020202020204" pitchFamily="34" charset="0"/>
            </a:endParaRPr>
          </a:p>
          <a:p>
            <a:pPr algn="just"/>
            <a:endParaRPr lang="it-IT" sz="1800" b="0" dirty="0">
              <a:latin typeface="Aparajita" panose="020B0604020202020204" pitchFamily="34" charset="0"/>
              <a:cs typeface="Aparajita" panose="020B0604020202020204" pitchFamily="34" charset="0"/>
            </a:endParaRPr>
          </a:p>
          <a:p>
            <a:endParaRPr lang="it-IT" sz="1800" b="0" dirty="0">
              <a:latin typeface="Calibri" pitchFamily="34" charset="0"/>
            </a:endParaRPr>
          </a:p>
          <a:p>
            <a:endParaRPr lang="it-IT" sz="1800" b="0" dirty="0">
              <a:latin typeface="Calibri" pitchFamily="34" charset="0"/>
            </a:endParaRPr>
          </a:p>
          <a:p>
            <a:endParaRPr lang="it-IT" sz="1800" b="0" dirty="0">
              <a:latin typeface="Calibri" pitchFamily="34" charset="0"/>
            </a:endParaRPr>
          </a:p>
        </p:txBody>
      </p:sp>
      <p:sp>
        <p:nvSpPr>
          <p:cNvPr id="2052" name="CasellaDiTesto 6"/>
          <p:cNvSpPr txBox="1">
            <a:spLocks noChangeArrowheads="1"/>
          </p:cNvSpPr>
          <p:nvPr/>
        </p:nvSpPr>
        <p:spPr bwMode="auto">
          <a:xfrm>
            <a:off x="72702" y="116632"/>
            <a:ext cx="5096322" cy="7940635"/>
          </a:xfrm>
          <a:prstGeom prst="rect">
            <a:avLst/>
          </a:prstGeom>
          <a:noFill/>
          <a:ln w="9525">
            <a:noFill/>
            <a:miter lim="800000"/>
            <a:headEnd/>
            <a:tailEnd/>
          </a:ln>
        </p:spPr>
        <p:txBody>
          <a:bodyPr wrap="square">
            <a:spAutoFit/>
          </a:bodyPr>
          <a:lstStyle/>
          <a:p>
            <a:pPr algn="ctr"/>
            <a:r>
              <a:rPr lang="it-IT" sz="1300" dirty="0">
                <a:latin typeface="Aparajita" panose="020B0604020202020204" pitchFamily="34" charset="0"/>
                <a:cs typeface="Aparajita" panose="020B0604020202020204" pitchFamily="34" charset="0"/>
              </a:rPr>
              <a:t>SERVIZIO OFFERTO</a:t>
            </a:r>
          </a:p>
          <a:p>
            <a:pPr algn="ctr"/>
            <a:endParaRPr lang="it-IT" sz="1400" dirty="0">
              <a:effectLst>
                <a:outerShdw blurRad="38100" dist="38100" dir="2700000" algn="tl">
                  <a:srgbClr val="000000">
                    <a:alpha val="43137"/>
                  </a:srgbClr>
                </a:outerShdw>
              </a:effectLst>
              <a:latin typeface="Aparajita" panose="020B0604020202020204" pitchFamily="34" charset="0"/>
              <a:cs typeface="Aparajita" panose="020B0604020202020204" pitchFamily="34" charset="0"/>
            </a:endParaRPr>
          </a:p>
          <a:p>
            <a:pPr algn="just"/>
            <a:r>
              <a:rPr lang="it-IT" sz="1000" b="0" dirty="0">
                <a:latin typeface="Aparajita" panose="020B0604020202020204" pitchFamily="34" charset="0"/>
                <a:cs typeface="Aparajita" panose="020B0604020202020204" pitchFamily="34" charset="0"/>
              </a:rPr>
              <a:t>L’Ambito territoriale Isola Bergamasca e Bassa </a:t>
            </a:r>
            <a:r>
              <a:rPr lang="it-IT" sz="1000" b="0" dirty="0" err="1">
                <a:latin typeface="Aparajita" panose="020B0604020202020204" pitchFamily="34" charset="0"/>
                <a:cs typeface="Aparajita" panose="020B0604020202020204" pitchFamily="34" charset="0"/>
              </a:rPr>
              <a:t>Val</a:t>
            </a:r>
            <a:r>
              <a:rPr lang="it-IT" sz="1000" b="0" dirty="0">
                <a:latin typeface="Aparajita" panose="020B0604020202020204" pitchFamily="34" charset="0"/>
                <a:cs typeface="Aparajita" panose="020B0604020202020204" pitchFamily="34" charset="0"/>
              </a:rPr>
              <a:t> San Martino (Comuni aderenti Ambivere, Bonate Sopra, Bonate Sotto, Bottanuco, Brembate di Sopra, Brembate, Calusco d’Adda, Capriate San Gervasio, Caprino Bergamasco, Carvico, Chignolo d’Isola, Cisano Bergamasco Filago, Madone, Mapello, Medolago, Ponte San Pietro, Pontida Presezzo, Solza, Sotto Il Monte Giovanni XXIII, Suisio, Terno d’Isola, Torre de Busi e Villa d’Adda) in collaborazione con la Fondazione Diakonia dell’Isola Giovanni XXIII -  ONLUS, attraverso la rete dei CPAC Caritas dell’Isola, vuole offrire un  servizio in linea con quanto stabilito dalla legge regionale 15/2015 che prevede l’istituzione dello </a:t>
            </a:r>
            <a:r>
              <a:rPr lang="it-IT" sz="1000" i="1" dirty="0">
                <a:latin typeface="Aparajita" panose="020B0604020202020204" pitchFamily="34" charset="0"/>
                <a:cs typeface="Aparajita" panose="020B0604020202020204" pitchFamily="34" charset="0"/>
              </a:rPr>
              <a:t>Sportello per l’Assistenza Familiare </a:t>
            </a:r>
            <a:r>
              <a:rPr lang="it-IT" sz="1000" b="0" dirty="0">
                <a:latin typeface="Aparajita" panose="020B0604020202020204" pitchFamily="34" charset="0"/>
                <a:cs typeface="Aparajita" panose="020B0604020202020204" pitchFamily="34" charset="0"/>
              </a:rPr>
              <a:t>e del </a:t>
            </a:r>
            <a:r>
              <a:rPr lang="it-IT" sz="1000" i="1" dirty="0">
                <a:latin typeface="Aparajita" panose="020B0604020202020204" pitchFamily="34" charset="0"/>
                <a:cs typeface="Aparajita" panose="020B0604020202020204" pitchFamily="34" charset="0"/>
              </a:rPr>
              <a:t>Registro Territoriale degli Assistenti Familiari</a:t>
            </a:r>
            <a:r>
              <a:rPr lang="it-IT" sz="1000" i="1" dirty="0">
                <a:solidFill>
                  <a:schemeClr val="accent4"/>
                </a:solidFill>
                <a:latin typeface="Aparajita" panose="020B0604020202020204" pitchFamily="34" charset="0"/>
                <a:cs typeface="Aparajita" panose="020B0604020202020204" pitchFamily="34" charset="0"/>
              </a:rPr>
              <a:t>. </a:t>
            </a:r>
          </a:p>
          <a:p>
            <a:pPr algn="just"/>
            <a:endParaRPr lang="it-IT" sz="1200" b="0" i="1" dirty="0">
              <a:solidFill>
                <a:schemeClr val="accent4"/>
              </a:solidFill>
              <a:effectLst>
                <a:outerShdw blurRad="38100" dist="38100" dir="2700000" algn="tl">
                  <a:srgbClr val="000000">
                    <a:alpha val="43137"/>
                  </a:srgbClr>
                </a:outerShdw>
              </a:effectLst>
              <a:latin typeface="+mn-lt"/>
            </a:endParaRPr>
          </a:p>
          <a:p>
            <a:pPr algn="just"/>
            <a:endParaRPr lang="it-IT" sz="1200" b="0" i="1" dirty="0">
              <a:solidFill>
                <a:schemeClr val="accent4"/>
              </a:solidFill>
              <a:effectLst>
                <a:outerShdw blurRad="38100" dist="38100" dir="2700000" algn="tl">
                  <a:srgbClr val="000000">
                    <a:alpha val="43137"/>
                  </a:srgbClr>
                </a:outerShdw>
              </a:effectLst>
              <a:latin typeface="+mn-lt"/>
            </a:endParaRPr>
          </a:p>
          <a:p>
            <a:pPr algn="just"/>
            <a:endParaRPr lang="it-IT" sz="1200" b="0" i="1" dirty="0">
              <a:solidFill>
                <a:schemeClr val="accent4"/>
              </a:solidFill>
              <a:effectLst>
                <a:outerShdw blurRad="38100" dist="38100" dir="2700000" algn="tl">
                  <a:srgbClr val="000000">
                    <a:alpha val="43137"/>
                  </a:srgbClr>
                </a:outerShdw>
              </a:effectLst>
              <a:latin typeface="+mn-lt"/>
            </a:endParaRPr>
          </a:p>
          <a:p>
            <a:pPr algn="just"/>
            <a:endParaRPr lang="it-IT" sz="1200" b="0" i="1" dirty="0">
              <a:solidFill>
                <a:schemeClr val="accent4"/>
              </a:solidFill>
              <a:effectLst>
                <a:outerShdw blurRad="38100" dist="38100" dir="2700000" algn="tl">
                  <a:srgbClr val="000000">
                    <a:alpha val="43137"/>
                  </a:srgbClr>
                </a:outerShdw>
              </a:effectLst>
              <a:latin typeface="+mn-lt"/>
            </a:endParaRPr>
          </a:p>
          <a:p>
            <a:pPr algn="ctr"/>
            <a:r>
              <a:rPr lang="it-IT" sz="1300" dirty="0">
                <a:latin typeface="Aparajita" panose="020B0604020202020204" pitchFamily="34" charset="0"/>
                <a:cs typeface="Aparajita" panose="020B0604020202020204" pitchFamily="34" charset="0"/>
              </a:rPr>
              <a:t>ATTIVITÀ DELLO SPORTELLO PER L’ASSISTENZA FAMILIARE</a:t>
            </a:r>
          </a:p>
          <a:p>
            <a:pPr algn="ctr"/>
            <a:endParaRPr lang="it-IT" sz="1300" dirty="0">
              <a:latin typeface="Aparajita" panose="020B0604020202020204" pitchFamily="34" charset="0"/>
              <a:cs typeface="Aparajita" panose="020B0604020202020204" pitchFamily="34" charset="0"/>
            </a:endParaRPr>
          </a:p>
          <a:p>
            <a:pPr algn="ctr"/>
            <a:r>
              <a:rPr lang="it-IT" sz="1000" i="1" dirty="0">
                <a:latin typeface="Aparajita" panose="020B0604020202020204" pitchFamily="34" charset="0"/>
                <a:cs typeface="Aparajita" panose="020B0604020202020204" pitchFamily="34" charset="0"/>
              </a:rPr>
              <a:t>Assistenza</a:t>
            </a:r>
            <a:r>
              <a:rPr lang="it-IT" sz="1000" b="0" i="1" dirty="0">
                <a:latin typeface="Aparajita" panose="020B0604020202020204" pitchFamily="34" charset="0"/>
                <a:cs typeface="Aparajita" panose="020B0604020202020204" pitchFamily="34" charset="0"/>
              </a:rPr>
              <a:t> </a:t>
            </a:r>
            <a:r>
              <a:rPr lang="it-IT" sz="1000" b="0" dirty="0">
                <a:latin typeface="Aparajita" panose="020B0604020202020204" pitchFamily="34" charset="0"/>
                <a:cs typeface="Aparajita" panose="020B0604020202020204" pitchFamily="34" charset="0"/>
              </a:rPr>
              <a:t>nella ricerca e nella selezione di un assistente familiare tra quelli iscritti al Registro con competenze ed esperienze adeguate ai bisogni di assistenza</a:t>
            </a:r>
          </a:p>
          <a:p>
            <a:pPr algn="ctr"/>
            <a:endParaRPr lang="it-IT" sz="1000" i="1" dirty="0">
              <a:latin typeface="Aparajita" panose="020B0604020202020204" pitchFamily="34" charset="0"/>
              <a:cs typeface="Aparajita" panose="020B0604020202020204" pitchFamily="34" charset="0"/>
            </a:endParaRPr>
          </a:p>
          <a:p>
            <a:pPr algn="ctr"/>
            <a:r>
              <a:rPr lang="it-IT" sz="1000" i="1" dirty="0">
                <a:latin typeface="Aparajita" panose="020B0604020202020204" pitchFamily="34" charset="0"/>
                <a:cs typeface="Aparajita" panose="020B0604020202020204" pitchFamily="34" charset="0"/>
              </a:rPr>
              <a:t>Informazione</a:t>
            </a:r>
            <a:r>
              <a:rPr lang="it-IT" sz="1000" b="0" dirty="0">
                <a:latin typeface="Aparajita" panose="020B0604020202020204" pitchFamily="34" charset="0"/>
                <a:cs typeface="Aparajita" panose="020B0604020202020204" pitchFamily="34" charset="0"/>
              </a:rPr>
              <a:t> sui soggetti competenti ad assistere la famiglia nelle procedure di assunzione dell'assistente familiare e in ogni obbligo correlato</a:t>
            </a:r>
          </a:p>
          <a:p>
            <a:pPr algn="ctr"/>
            <a:endParaRPr lang="it-IT" sz="1600" i="1" dirty="0">
              <a:effectLst>
                <a:outerShdw blurRad="38100" dist="38100" dir="2700000" algn="tl">
                  <a:srgbClr val="000000">
                    <a:alpha val="43137"/>
                  </a:srgbClr>
                </a:outerShdw>
              </a:effectLst>
              <a:latin typeface="Aparajita" panose="020B0604020202020204" pitchFamily="34" charset="0"/>
              <a:cs typeface="Aparajita" panose="020B0604020202020204" pitchFamily="34" charset="0"/>
            </a:endParaRPr>
          </a:p>
          <a:p>
            <a:pPr algn="ctr"/>
            <a:endParaRPr lang="it-IT" sz="1600" i="1" dirty="0">
              <a:effectLst>
                <a:outerShdw blurRad="38100" dist="38100" dir="2700000" algn="tl">
                  <a:srgbClr val="000000">
                    <a:alpha val="43137"/>
                  </a:srgbClr>
                </a:outerShdw>
              </a:effectLst>
              <a:latin typeface="Aparajita" panose="020B0604020202020204" pitchFamily="34" charset="0"/>
              <a:cs typeface="Aparajita" panose="020B0604020202020204" pitchFamily="34" charset="0"/>
            </a:endParaRPr>
          </a:p>
          <a:p>
            <a:pPr algn="ctr"/>
            <a:r>
              <a:rPr lang="it-IT" sz="1300" dirty="0">
                <a:latin typeface="Aparajita" panose="020B0604020202020204" pitchFamily="34" charset="0"/>
                <a:cs typeface="Aparajita" panose="020B0604020202020204" pitchFamily="34" charset="0"/>
              </a:rPr>
              <a:t>COS’E’ IL REGISTRO TERRITORIALE DEGLI ASSISTENTI FAMILIARI</a:t>
            </a:r>
          </a:p>
          <a:p>
            <a:pPr algn="ctr"/>
            <a:endParaRPr lang="it-IT" sz="1400" i="1" dirty="0">
              <a:effectLst>
                <a:outerShdw blurRad="38100" dist="38100" dir="2700000" algn="tl">
                  <a:srgbClr val="000000">
                    <a:alpha val="43137"/>
                  </a:srgbClr>
                </a:outerShdw>
              </a:effectLst>
              <a:latin typeface="Aparajita" panose="020B0604020202020204" pitchFamily="34" charset="0"/>
              <a:cs typeface="Aparajita" panose="020B0604020202020204" pitchFamily="34" charset="0"/>
            </a:endParaRPr>
          </a:p>
          <a:p>
            <a:pPr algn="just"/>
            <a:r>
              <a:rPr lang="it-IT" sz="1000" b="0" dirty="0">
                <a:latin typeface="Aparajita" panose="020B0604020202020204" pitchFamily="34" charset="0"/>
                <a:cs typeface="Aparajita" panose="020B0604020202020204" pitchFamily="34" charset="0"/>
              </a:rPr>
              <a:t>Il Registro degli Assistenti familiari raccoglie i nominativi delle lavoratrici/dei lavoratori che, in possesso degli adeguati requisiti -di cui all’art 7 della l.r. n. 15/2015 - intendono proporsi alle famiglie come assistenti familiari per l'attività di cura e assistenza.</a:t>
            </a:r>
          </a:p>
          <a:p>
            <a:r>
              <a:rPr lang="it-IT" sz="1000" b="0" dirty="0">
                <a:latin typeface="Aparajita" panose="020B0604020202020204" pitchFamily="34" charset="0"/>
                <a:cs typeface="Aparajita" panose="020B0604020202020204" pitchFamily="34" charset="0"/>
              </a:rPr>
              <a:t>Il Registro territoriale degli Assistenti familiari ha le seguenti finalità: </a:t>
            </a:r>
          </a:p>
          <a:p>
            <a:endParaRPr lang="it-IT" sz="1000" b="0" dirty="0">
              <a:latin typeface="Aparajita" panose="020B0604020202020204" pitchFamily="34" charset="0"/>
              <a:cs typeface="Aparajita" panose="020B0604020202020204" pitchFamily="34" charset="0"/>
            </a:endParaRPr>
          </a:p>
          <a:p>
            <a:pPr lvl="0" algn="just">
              <a:buFont typeface="Arial" pitchFamily="34" charset="0"/>
              <a:buChar char="•"/>
            </a:pPr>
            <a:r>
              <a:rPr lang="it-IT" sz="1000" b="0" dirty="0">
                <a:latin typeface="Aparajita" panose="020B0604020202020204" pitchFamily="34" charset="0"/>
                <a:cs typeface="Aparajita" panose="020B0604020202020204" pitchFamily="34" charset="0"/>
              </a:rPr>
              <a:t>  qualificare e supportare il lavoro di assistenza e cura dell’assistente familiare nei confronti delle persone fragili che necessitano di assistenza a domicilio e/o non autosufficienti </a:t>
            </a:r>
          </a:p>
          <a:p>
            <a:pPr lvl="0" algn="just">
              <a:buFont typeface="Arial" pitchFamily="34" charset="0"/>
              <a:buChar char="•"/>
            </a:pPr>
            <a:r>
              <a:rPr lang="it-IT" sz="1000" b="0" dirty="0">
                <a:latin typeface="Aparajita" panose="020B0604020202020204" pitchFamily="34" charset="0"/>
                <a:cs typeface="Aparajita" panose="020B0604020202020204" pitchFamily="34" charset="0"/>
              </a:rPr>
              <a:t>  favorire l'incontro tra domanda e offerta di lavoro nell’ambito dell’assistenza familiare evidenziando l’offerta territoriale qualificata di lavoratrici/lavoratori. </a:t>
            </a:r>
          </a:p>
          <a:p>
            <a:pPr algn="just"/>
            <a:r>
              <a:rPr lang="it-IT" sz="1100" b="0" dirty="0">
                <a:latin typeface="+mn-lt"/>
              </a:rPr>
              <a:t> </a:t>
            </a:r>
          </a:p>
          <a:p>
            <a:pPr algn="just"/>
            <a:endParaRPr lang="it-IT" sz="1200" i="1" dirty="0">
              <a:solidFill>
                <a:schemeClr val="accent4"/>
              </a:solidFill>
              <a:effectLst>
                <a:outerShdw blurRad="38100" dist="38100" dir="2700000" algn="tl">
                  <a:srgbClr val="000000">
                    <a:alpha val="43137"/>
                  </a:srgbClr>
                </a:outerShdw>
              </a:effectLst>
              <a:latin typeface="+mn-lt"/>
            </a:endParaRPr>
          </a:p>
          <a:p>
            <a:endParaRPr lang="it-IT" sz="1200" b="0" dirty="0">
              <a:latin typeface="+mn-lt"/>
            </a:endParaRPr>
          </a:p>
          <a:p>
            <a:endParaRPr lang="it-IT" sz="1200" b="0" dirty="0">
              <a:latin typeface="+mn-lt"/>
            </a:endParaRPr>
          </a:p>
          <a:p>
            <a:endParaRPr lang="it-IT" sz="1200" b="0" dirty="0">
              <a:latin typeface="+mn-lt"/>
            </a:endParaRPr>
          </a:p>
          <a:p>
            <a:endParaRPr lang="it-IT" sz="1200" b="0" dirty="0">
              <a:latin typeface="+mn-lt"/>
            </a:endParaRPr>
          </a:p>
          <a:p>
            <a:endParaRPr lang="it-IT" sz="1200" b="0" dirty="0">
              <a:latin typeface="+mn-lt"/>
            </a:endParaRPr>
          </a:p>
          <a:p>
            <a:endParaRPr lang="it-IT" sz="1200" b="0" dirty="0">
              <a:latin typeface="+mn-lt"/>
            </a:endParaRPr>
          </a:p>
          <a:p>
            <a:endParaRPr lang="it-IT" sz="1200" b="0" dirty="0">
              <a:latin typeface="+mn-lt"/>
            </a:endParaRPr>
          </a:p>
          <a:p>
            <a:endParaRPr lang="it-IT" sz="1200" b="0" dirty="0">
              <a:latin typeface="+mn-lt"/>
            </a:endParaRPr>
          </a:p>
          <a:p>
            <a:pPr algn="just"/>
            <a:endParaRPr lang="it-IT" sz="1100" dirty="0">
              <a:solidFill>
                <a:srgbClr val="00B050"/>
              </a:solidFill>
              <a:latin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asellaDiTesto 1"/>
          <p:cNvSpPr txBox="1">
            <a:spLocks noChangeArrowheads="1"/>
          </p:cNvSpPr>
          <p:nvPr/>
        </p:nvSpPr>
        <p:spPr bwMode="auto">
          <a:xfrm>
            <a:off x="5524504" y="3214686"/>
            <a:ext cx="4176464" cy="2031325"/>
          </a:xfrm>
          <a:prstGeom prst="rect">
            <a:avLst/>
          </a:prstGeom>
          <a:noFill/>
          <a:ln w="9525">
            <a:noFill/>
            <a:miter lim="800000"/>
            <a:headEnd/>
            <a:tailEnd/>
          </a:ln>
        </p:spPr>
        <p:txBody>
          <a:bodyPr wrap="square">
            <a:spAutoFit/>
          </a:bodyPr>
          <a:lstStyle/>
          <a:p>
            <a:pPr algn="ctr"/>
            <a:r>
              <a:rPr lang="it-IT" sz="1400" b="0" dirty="0">
                <a:latin typeface="BrowalliaUPC" pitchFamily="34" charset="-34"/>
                <a:cs typeface="BrowalliaUPC" pitchFamily="34" charset="-34"/>
              </a:rPr>
              <a:t>E’ un Servizio </a:t>
            </a:r>
            <a:r>
              <a:rPr lang="it-IT" sz="1400" i="1" dirty="0">
                <a:effectLst>
                  <a:outerShdw blurRad="38100" dist="38100" dir="2700000" algn="tl">
                    <a:srgbClr val="000000">
                      <a:alpha val="43137"/>
                    </a:srgbClr>
                  </a:outerShdw>
                </a:effectLst>
                <a:latin typeface="BrowalliaUPC" pitchFamily="34" charset="-34"/>
                <a:cs typeface="BrowalliaUPC" pitchFamily="34" charset="-34"/>
              </a:rPr>
              <a:t>gratuito  </a:t>
            </a:r>
            <a:r>
              <a:rPr lang="it-IT" sz="1400" b="0" dirty="0">
                <a:latin typeface="BrowalliaUPC" pitchFamily="34" charset="-34"/>
                <a:cs typeface="BrowalliaUPC" pitchFamily="34" charset="-34"/>
              </a:rPr>
              <a:t>che favorisce l’incontro  tra domanda e offerta  nel lavoro di assistenza a domicilio</a:t>
            </a:r>
          </a:p>
          <a:p>
            <a:pPr algn="ctr"/>
            <a:endParaRPr lang="it-IT" sz="1400" b="0" dirty="0">
              <a:latin typeface="Corbel" pitchFamily="34" charset="0"/>
            </a:endParaRPr>
          </a:p>
          <a:p>
            <a:pPr algn="ctr"/>
            <a:endParaRPr lang="it-IT" sz="1400" b="0" dirty="0">
              <a:latin typeface="Corbel" pitchFamily="34" charset="0"/>
            </a:endParaRPr>
          </a:p>
          <a:p>
            <a:pPr algn="ctr"/>
            <a:endParaRPr lang="it-IT" sz="1400" b="0" dirty="0">
              <a:latin typeface="Corbel" pitchFamily="34" charset="0"/>
            </a:endParaRPr>
          </a:p>
          <a:p>
            <a:pPr algn="ctr"/>
            <a:endParaRPr lang="it-IT" sz="1400" b="0" dirty="0">
              <a:latin typeface="Corbel" pitchFamily="34" charset="0"/>
            </a:endParaRPr>
          </a:p>
          <a:p>
            <a:pPr algn="ctr"/>
            <a:endParaRPr lang="it-IT" sz="1400" b="0" dirty="0">
              <a:latin typeface="Corbel" pitchFamily="34" charset="0"/>
            </a:endParaRPr>
          </a:p>
          <a:p>
            <a:pPr algn="ctr"/>
            <a:endParaRPr lang="it-IT" sz="1400" b="0" dirty="0">
              <a:latin typeface="Corbel" pitchFamily="34" charset="0"/>
            </a:endParaRPr>
          </a:p>
          <a:p>
            <a:pPr algn="ctr"/>
            <a:endParaRPr lang="it-IT" sz="1400" b="0" dirty="0">
              <a:latin typeface="Corbel" pitchFamily="34" charset="0"/>
            </a:endParaRPr>
          </a:p>
        </p:txBody>
      </p:sp>
      <p:sp>
        <p:nvSpPr>
          <p:cNvPr id="3077" name="CasellaDiTesto 4"/>
          <p:cNvSpPr txBox="1">
            <a:spLocks noChangeArrowheads="1"/>
          </p:cNvSpPr>
          <p:nvPr/>
        </p:nvSpPr>
        <p:spPr bwMode="auto">
          <a:xfrm>
            <a:off x="6537176" y="1052736"/>
            <a:ext cx="2304256" cy="461665"/>
          </a:xfrm>
          <a:prstGeom prst="rect">
            <a:avLst/>
          </a:prstGeom>
          <a:noFill/>
          <a:ln w="9525">
            <a:noFill/>
            <a:miter lim="800000"/>
            <a:headEnd/>
            <a:tailEnd/>
          </a:ln>
        </p:spPr>
        <p:txBody>
          <a:bodyPr wrap="square">
            <a:spAutoFit/>
          </a:bodyPr>
          <a:lstStyle/>
          <a:p>
            <a:pPr algn="ctr"/>
            <a:r>
              <a:rPr lang="it-IT" sz="1200" b="0" dirty="0">
                <a:latin typeface="Calibri" pitchFamily="34" charset="0"/>
              </a:rPr>
              <a:t>Fondazione Diakonia dell’Isola</a:t>
            </a:r>
            <a:r>
              <a:rPr lang="it-IT" sz="1200" b="0" i="1" dirty="0">
                <a:latin typeface="Calibri" pitchFamily="34" charset="0"/>
              </a:rPr>
              <a:t> Giovanni XXIII -  </a:t>
            </a:r>
            <a:r>
              <a:rPr lang="it-IT" sz="1200" b="0" dirty="0">
                <a:latin typeface="Calibri" pitchFamily="34" charset="0"/>
              </a:rPr>
              <a:t>ONLUS</a:t>
            </a:r>
          </a:p>
        </p:txBody>
      </p:sp>
      <p:sp>
        <p:nvSpPr>
          <p:cNvPr id="3078" name="CasellaDiTesto 6"/>
          <p:cNvSpPr txBox="1">
            <a:spLocks noChangeArrowheads="1"/>
          </p:cNvSpPr>
          <p:nvPr/>
        </p:nvSpPr>
        <p:spPr bwMode="auto">
          <a:xfrm>
            <a:off x="0" y="3068960"/>
            <a:ext cx="1568624" cy="3416320"/>
          </a:xfrm>
          <a:prstGeom prst="rect">
            <a:avLst/>
          </a:prstGeom>
          <a:noFill/>
          <a:ln w="9525">
            <a:noFill/>
            <a:miter lim="800000"/>
            <a:headEnd/>
            <a:tailEnd/>
          </a:ln>
        </p:spPr>
        <p:txBody>
          <a:bodyPr wrap="square">
            <a:spAutoFit/>
          </a:bodyPr>
          <a:lstStyle/>
          <a:p>
            <a:pPr algn="ctr"/>
            <a:r>
              <a:rPr lang="it-IT" sz="800" dirty="0">
                <a:latin typeface="Calibri" pitchFamily="34" charset="0"/>
              </a:rPr>
              <a:t>CPAC CAPRIATE  SAN GERVASIO</a:t>
            </a:r>
          </a:p>
          <a:p>
            <a:pPr algn="ctr"/>
            <a:r>
              <a:rPr lang="it-IT" sz="800" b="0" dirty="0">
                <a:latin typeface="Calibri" pitchFamily="34" charset="0"/>
              </a:rPr>
              <a:t>via Praga,7</a:t>
            </a:r>
          </a:p>
          <a:p>
            <a:pPr algn="ctr"/>
            <a:r>
              <a:rPr lang="it-IT" sz="800" b="0" dirty="0">
                <a:latin typeface="Calibri" pitchFamily="34" charset="0"/>
              </a:rPr>
              <a:t>Mercoledì 15.00-17.00</a:t>
            </a:r>
          </a:p>
          <a:p>
            <a:pPr algn="ctr"/>
            <a:r>
              <a:rPr lang="it-IT" sz="800" b="0" dirty="0">
                <a:latin typeface="Calibri" pitchFamily="34" charset="0"/>
              </a:rPr>
              <a:t>Sabato 9.00-11.00</a:t>
            </a:r>
          </a:p>
          <a:p>
            <a:pPr algn="ctr"/>
            <a:r>
              <a:rPr lang="it-IT" sz="800" b="0" dirty="0">
                <a:latin typeface="Calibri" pitchFamily="34" charset="0"/>
              </a:rPr>
              <a:t>392 9818288</a:t>
            </a:r>
          </a:p>
          <a:p>
            <a:pPr algn="ctr"/>
            <a:r>
              <a:rPr lang="it-IT" sz="800" b="0" dirty="0">
                <a:latin typeface="Calibri" pitchFamily="34" charset="0"/>
                <a:hlinkClick r:id="rId2"/>
              </a:rPr>
              <a:t>cpaccapriate@gmail.com</a:t>
            </a:r>
            <a:endParaRPr lang="it-IT" sz="800" b="0" i="1" dirty="0">
              <a:latin typeface="Calibri" pitchFamily="34" charset="0"/>
            </a:endParaRPr>
          </a:p>
          <a:p>
            <a:pPr algn="ctr"/>
            <a:endParaRPr lang="it-IT" sz="800" b="0" i="1" dirty="0">
              <a:latin typeface="Calibri" pitchFamily="34" charset="0"/>
            </a:endParaRPr>
          </a:p>
          <a:p>
            <a:pPr algn="ctr"/>
            <a:r>
              <a:rPr lang="it-IT" sz="800" dirty="0">
                <a:latin typeface="Calibri" pitchFamily="34" charset="0"/>
              </a:rPr>
              <a:t>CPAC  CARVICO </a:t>
            </a:r>
          </a:p>
          <a:p>
            <a:pPr algn="ctr"/>
            <a:r>
              <a:rPr lang="it-IT" sz="800" b="0" dirty="0">
                <a:latin typeface="Calibri" pitchFamily="34" charset="0"/>
              </a:rPr>
              <a:t>via San Martino, 55 </a:t>
            </a:r>
          </a:p>
          <a:p>
            <a:pPr algn="ctr"/>
            <a:r>
              <a:rPr lang="it-IT" sz="800" b="0" dirty="0">
                <a:latin typeface="Calibri" pitchFamily="34" charset="0"/>
              </a:rPr>
              <a:t>Lunedì 14.30-16.30</a:t>
            </a:r>
          </a:p>
          <a:p>
            <a:pPr algn="ctr"/>
            <a:r>
              <a:rPr lang="it-IT" sz="800" b="0" dirty="0">
                <a:latin typeface="Calibri" pitchFamily="34" charset="0"/>
              </a:rPr>
              <a:t>Giovedì 09.30-11.30</a:t>
            </a:r>
          </a:p>
          <a:p>
            <a:pPr algn="ctr"/>
            <a:r>
              <a:rPr lang="it-IT" sz="800" b="0" dirty="0">
                <a:latin typeface="Calibri" pitchFamily="34" charset="0"/>
              </a:rPr>
              <a:t>333 6455521</a:t>
            </a:r>
          </a:p>
          <a:p>
            <a:pPr algn="ctr"/>
            <a:r>
              <a:rPr lang="it-IT" sz="800" b="0" u="sng" dirty="0">
                <a:latin typeface="Calibri" pitchFamily="34" charset="0"/>
              </a:rPr>
              <a:t>c</a:t>
            </a:r>
            <a:r>
              <a:rPr lang="it-IT" sz="800" b="0" u="sng" dirty="0">
                <a:latin typeface="Calibri" pitchFamily="34" charset="0"/>
                <a:hlinkClick r:id="rId3"/>
              </a:rPr>
              <a:t>p</a:t>
            </a:r>
            <a:r>
              <a:rPr lang="it-IT" sz="800" b="0" dirty="0">
                <a:latin typeface="Calibri" pitchFamily="34" charset="0"/>
                <a:hlinkClick r:id="rId3"/>
              </a:rPr>
              <a:t>ac.carvico@gmail.com</a:t>
            </a:r>
            <a:endParaRPr lang="it-IT" sz="800" b="0" i="1" dirty="0">
              <a:latin typeface="Calibri" pitchFamily="34" charset="0"/>
            </a:endParaRPr>
          </a:p>
          <a:p>
            <a:pPr algn="ctr"/>
            <a:endParaRPr lang="it-IT" sz="800" b="0" i="1" dirty="0">
              <a:latin typeface="Calibri" pitchFamily="34" charset="0"/>
            </a:endParaRPr>
          </a:p>
          <a:p>
            <a:pPr algn="ctr"/>
            <a:r>
              <a:rPr lang="it-IT" sz="800" dirty="0">
                <a:latin typeface="Calibri" pitchFamily="34" charset="0"/>
              </a:rPr>
              <a:t>CPAC CHIGNOLO D’ISOLA</a:t>
            </a:r>
          </a:p>
          <a:p>
            <a:pPr algn="ctr"/>
            <a:r>
              <a:rPr lang="it-IT" sz="800" b="0" dirty="0" err="1">
                <a:latin typeface="Calibri" pitchFamily="34" charset="0"/>
              </a:rPr>
              <a:t>P.zza</a:t>
            </a:r>
            <a:r>
              <a:rPr lang="it-IT" sz="800" b="0" dirty="0">
                <a:latin typeface="Calibri" pitchFamily="34" charset="0"/>
              </a:rPr>
              <a:t> Beato Papa Giovanni XXIII 2 </a:t>
            </a:r>
          </a:p>
          <a:p>
            <a:pPr algn="ctr"/>
            <a:r>
              <a:rPr lang="it-IT" sz="800" b="0" dirty="0">
                <a:latin typeface="Calibri" pitchFamily="34" charset="0"/>
              </a:rPr>
              <a:t>Apertura definita di mese in mese</a:t>
            </a:r>
          </a:p>
          <a:p>
            <a:pPr algn="ctr"/>
            <a:r>
              <a:rPr lang="it-IT" sz="800" b="0" dirty="0">
                <a:latin typeface="Calibri" pitchFamily="34" charset="0"/>
              </a:rPr>
              <a:t>035 903502</a:t>
            </a:r>
          </a:p>
          <a:p>
            <a:pPr algn="ctr"/>
            <a:r>
              <a:rPr lang="it-IT" sz="800" b="0" dirty="0">
                <a:latin typeface="Calibri" pitchFamily="34" charset="0"/>
                <a:hlinkClick r:id="rId4"/>
              </a:rPr>
              <a:t>cpacchignolo@gmail.com</a:t>
            </a:r>
            <a:endParaRPr lang="it-IT" sz="800" b="0" dirty="0">
              <a:latin typeface="Calibri" pitchFamily="34" charset="0"/>
            </a:endParaRPr>
          </a:p>
          <a:p>
            <a:pPr algn="ctr"/>
            <a:endParaRPr lang="it-IT" sz="800" b="0" i="1" dirty="0">
              <a:latin typeface="Calibri" pitchFamily="34" charset="0"/>
            </a:endParaRPr>
          </a:p>
          <a:p>
            <a:pPr algn="ctr"/>
            <a:r>
              <a:rPr lang="it-IT" sz="800" dirty="0">
                <a:latin typeface="Calibri" pitchFamily="34" charset="0"/>
              </a:rPr>
              <a:t>CPAC BONATE SOPRA</a:t>
            </a:r>
          </a:p>
          <a:p>
            <a:pPr algn="ctr"/>
            <a:r>
              <a:rPr lang="it-IT" sz="800" b="0" dirty="0">
                <a:latin typeface="Calibri" pitchFamily="34" charset="0"/>
              </a:rPr>
              <a:t>Casa della Carità, via Umberto I,9</a:t>
            </a:r>
          </a:p>
          <a:p>
            <a:pPr algn="ctr"/>
            <a:r>
              <a:rPr lang="it-IT" sz="800" b="0" dirty="0">
                <a:latin typeface="Calibri" pitchFamily="34" charset="0"/>
              </a:rPr>
              <a:t>Lunedì 15.00-17.00</a:t>
            </a:r>
          </a:p>
          <a:p>
            <a:pPr algn="ctr"/>
            <a:r>
              <a:rPr lang="it-IT" sz="800" b="0" dirty="0">
                <a:latin typeface="Calibri" pitchFamily="34" charset="0"/>
              </a:rPr>
              <a:t>3402450944</a:t>
            </a:r>
          </a:p>
          <a:p>
            <a:pPr algn="ctr"/>
            <a:r>
              <a:rPr lang="it-IT" sz="800" b="0" dirty="0">
                <a:latin typeface="Calibri" pitchFamily="34" charset="0"/>
                <a:hlinkClick r:id="rId5"/>
              </a:rPr>
              <a:t>caritasbonatesopra@gmail.com</a:t>
            </a:r>
            <a:endParaRPr lang="it-IT" sz="800" b="0" dirty="0">
              <a:latin typeface="Calibri" pitchFamily="34" charset="0"/>
            </a:endParaRPr>
          </a:p>
        </p:txBody>
      </p:sp>
      <p:sp>
        <p:nvSpPr>
          <p:cNvPr id="3079" name="CasellaDiTesto 15"/>
          <p:cNvSpPr txBox="1">
            <a:spLocks noChangeArrowheads="1"/>
          </p:cNvSpPr>
          <p:nvPr/>
        </p:nvSpPr>
        <p:spPr bwMode="auto">
          <a:xfrm>
            <a:off x="200472" y="188640"/>
            <a:ext cx="4520952" cy="523220"/>
          </a:xfrm>
          <a:prstGeom prst="rect">
            <a:avLst/>
          </a:prstGeom>
          <a:noFill/>
          <a:ln w="9525">
            <a:noFill/>
            <a:miter lim="800000"/>
            <a:headEnd/>
            <a:tailEnd/>
          </a:ln>
        </p:spPr>
        <p:txBody>
          <a:bodyPr wrap="square">
            <a:spAutoFit/>
          </a:bodyPr>
          <a:lstStyle/>
          <a:p>
            <a:pPr algn="ctr"/>
            <a:r>
              <a:rPr lang="it-IT" sz="1400" dirty="0">
                <a:latin typeface="Calibri" pitchFamily="34" charset="0"/>
              </a:rPr>
              <a:t>Per domande  e offerte di lavoro ci trovate: </a:t>
            </a:r>
          </a:p>
          <a:p>
            <a:pPr algn="ctr"/>
            <a:r>
              <a:rPr lang="it-IT" sz="1400" dirty="0">
                <a:latin typeface="Calibri" pitchFamily="34" charset="0"/>
              </a:rPr>
              <a:t>SPORTELLI </a:t>
            </a:r>
            <a:r>
              <a:rPr lang="it-IT" sz="1400" dirty="0" err="1">
                <a:latin typeface="Calibri" pitchFamily="34" charset="0"/>
              </a:rPr>
              <a:t>DI</a:t>
            </a:r>
            <a:r>
              <a:rPr lang="it-IT" sz="1400" dirty="0">
                <a:latin typeface="Calibri" pitchFamily="34" charset="0"/>
              </a:rPr>
              <a:t> RIFERIMENTO </a:t>
            </a:r>
          </a:p>
        </p:txBody>
      </p:sp>
      <p:sp>
        <p:nvSpPr>
          <p:cNvPr id="3081" name="CasellaDiTesto 16"/>
          <p:cNvSpPr txBox="1">
            <a:spLocks noChangeArrowheads="1"/>
          </p:cNvSpPr>
          <p:nvPr/>
        </p:nvSpPr>
        <p:spPr bwMode="auto">
          <a:xfrm>
            <a:off x="5169024" y="1124744"/>
            <a:ext cx="4736976" cy="615553"/>
          </a:xfrm>
          <a:prstGeom prst="rect">
            <a:avLst/>
          </a:prstGeom>
          <a:noFill/>
          <a:ln w="9525">
            <a:noFill/>
            <a:miter lim="800000"/>
            <a:headEnd/>
            <a:tailEnd/>
          </a:ln>
        </p:spPr>
        <p:txBody>
          <a:bodyPr wrap="square">
            <a:spAutoFit/>
          </a:bodyPr>
          <a:lstStyle/>
          <a:p>
            <a:pPr algn="ctr"/>
            <a:endParaRPr lang="it-IT" sz="1800" i="1" dirty="0">
              <a:latin typeface="Corbel" pitchFamily="34" charset="0"/>
            </a:endParaRPr>
          </a:p>
          <a:p>
            <a:pPr algn="just"/>
            <a:r>
              <a:rPr lang="it-IT" sz="1600" i="1" dirty="0">
                <a:solidFill>
                  <a:schemeClr val="accent6"/>
                </a:solidFill>
                <a:latin typeface="Corbel" pitchFamily="34" charset="0"/>
              </a:rPr>
              <a:t>  </a:t>
            </a:r>
          </a:p>
        </p:txBody>
      </p:sp>
      <p:pic>
        <p:nvPicPr>
          <p:cNvPr id="2" name="Immagin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33356" y="315618"/>
            <a:ext cx="2808312" cy="720080"/>
          </a:xfrm>
          <a:prstGeom prst="rect">
            <a:avLst/>
          </a:prstGeom>
        </p:spPr>
      </p:pic>
      <p:sp>
        <p:nvSpPr>
          <p:cNvPr id="15" name="CasellaDiTesto 14"/>
          <p:cNvSpPr txBox="1"/>
          <p:nvPr/>
        </p:nvSpPr>
        <p:spPr>
          <a:xfrm>
            <a:off x="3368824" y="2996952"/>
            <a:ext cx="1368152" cy="4154984"/>
          </a:xfrm>
          <a:prstGeom prst="rect">
            <a:avLst/>
          </a:prstGeom>
          <a:noFill/>
        </p:spPr>
        <p:txBody>
          <a:bodyPr wrap="square" rtlCol="0">
            <a:spAutoFit/>
          </a:bodyPr>
          <a:lstStyle/>
          <a:p>
            <a:pPr algn="ctr"/>
            <a:r>
              <a:rPr lang="it-IT" sz="800" dirty="0">
                <a:latin typeface="Calibri" pitchFamily="34" charset="0"/>
              </a:rPr>
              <a:t>CPAC SUISIO </a:t>
            </a:r>
          </a:p>
          <a:p>
            <a:pPr algn="ctr"/>
            <a:r>
              <a:rPr lang="it-IT" sz="800" b="0" dirty="0">
                <a:latin typeface="Calibri" pitchFamily="34" charset="0"/>
              </a:rPr>
              <a:t>Casa della Carità, </a:t>
            </a:r>
          </a:p>
          <a:p>
            <a:pPr algn="ctr"/>
            <a:r>
              <a:rPr lang="it-IT" sz="800" b="0" dirty="0">
                <a:latin typeface="Calibri" pitchFamily="34" charset="0"/>
              </a:rPr>
              <a:t>via Brede 4</a:t>
            </a:r>
          </a:p>
          <a:p>
            <a:pPr algn="ctr"/>
            <a:r>
              <a:rPr lang="it-IT" sz="800" b="0" dirty="0">
                <a:latin typeface="Calibri" pitchFamily="34" charset="0"/>
              </a:rPr>
              <a:t>2° e 4° giovedì del venerdì del mese 14.30-16.30</a:t>
            </a:r>
          </a:p>
          <a:p>
            <a:pPr algn="ctr"/>
            <a:r>
              <a:rPr lang="it-IT" sz="800" b="0" dirty="0"/>
              <a:t>035 4933354</a:t>
            </a:r>
          </a:p>
          <a:p>
            <a:pPr algn="ctr"/>
            <a:r>
              <a:rPr lang="it-IT" sz="800" b="0" dirty="0">
                <a:latin typeface="Calibri" pitchFamily="34" charset="0"/>
                <a:hlinkClick r:id="rId7"/>
              </a:rPr>
              <a:t>casacaritasuisio@tiscali.it</a:t>
            </a:r>
            <a:endParaRPr lang="it-IT" sz="800" b="0" dirty="0">
              <a:latin typeface="Calibri" pitchFamily="34" charset="0"/>
            </a:endParaRPr>
          </a:p>
          <a:p>
            <a:pPr algn="ctr"/>
            <a:endParaRPr lang="it-IT" sz="800" b="0" dirty="0">
              <a:latin typeface="Calibri" pitchFamily="34" charset="0"/>
            </a:endParaRPr>
          </a:p>
          <a:p>
            <a:pPr algn="ctr"/>
            <a:r>
              <a:rPr lang="it-IT" sz="800" dirty="0">
                <a:latin typeface="Calibri" pitchFamily="34" charset="0"/>
              </a:rPr>
              <a:t>CPAC TERNO D’ISOLA</a:t>
            </a:r>
          </a:p>
          <a:p>
            <a:pPr algn="ctr"/>
            <a:r>
              <a:rPr lang="it-IT" sz="800" b="0" dirty="0">
                <a:latin typeface="Calibri" pitchFamily="34" charset="0"/>
              </a:rPr>
              <a:t>Centro Pastorale, piazza Martiri 20</a:t>
            </a:r>
          </a:p>
          <a:p>
            <a:pPr algn="ctr"/>
            <a:r>
              <a:rPr lang="it-IT" sz="800" b="0" dirty="0">
                <a:latin typeface="Calibri" pitchFamily="34" charset="0"/>
              </a:rPr>
              <a:t>2°e 4°Giovedì del mese 15.00-17.00</a:t>
            </a:r>
          </a:p>
          <a:p>
            <a:pPr algn="ctr"/>
            <a:r>
              <a:rPr lang="it-IT" sz="800" b="0" dirty="0">
                <a:latin typeface="Calibri" pitchFamily="34" charset="0"/>
              </a:rPr>
              <a:t>1°e 3°Sabato del mese</a:t>
            </a:r>
          </a:p>
          <a:p>
            <a:pPr algn="ctr"/>
            <a:r>
              <a:rPr lang="it-IT" sz="800" b="0" dirty="0">
                <a:latin typeface="Calibri" pitchFamily="34" charset="0"/>
                <a:hlinkClick r:id="rId8"/>
              </a:rPr>
              <a:t>cpaterno@alice.it</a:t>
            </a:r>
            <a:endParaRPr lang="it-IT" sz="800" b="0" dirty="0">
              <a:latin typeface="Calibri" pitchFamily="34" charset="0"/>
            </a:endParaRPr>
          </a:p>
          <a:p>
            <a:pPr algn="ctr"/>
            <a:endParaRPr lang="it-IT" sz="800" b="0" i="1" dirty="0">
              <a:latin typeface="Calibri" pitchFamily="34" charset="0"/>
            </a:endParaRPr>
          </a:p>
          <a:p>
            <a:pPr algn="ctr"/>
            <a:r>
              <a:rPr lang="it-IT" sz="800" dirty="0">
                <a:latin typeface="Calibri" pitchFamily="34" charset="0"/>
              </a:rPr>
              <a:t>CPAC VILLA D’ADDA</a:t>
            </a:r>
          </a:p>
          <a:p>
            <a:pPr algn="ctr"/>
            <a:r>
              <a:rPr lang="it-IT" sz="800" b="0" dirty="0">
                <a:latin typeface="Calibri" pitchFamily="34" charset="0"/>
              </a:rPr>
              <a:t>Casa Parrocchiale, via del Borgo 1</a:t>
            </a:r>
          </a:p>
          <a:p>
            <a:pPr algn="ctr"/>
            <a:r>
              <a:rPr lang="it-IT" sz="800" b="0" dirty="0">
                <a:latin typeface="Calibri" pitchFamily="34" charset="0"/>
              </a:rPr>
              <a:t>Mercoledì 9.30-11.30</a:t>
            </a:r>
          </a:p>
          <a:p>
            <a:pPr algn="ctr"/>
            <a:r>
              <a:rPr lang="it-IT" sz="800" b="0" dirty="0">
                <a:latin typeface="Calibri" pitchFamily="34" charset="0"/>
              </a:rPr>
              <a:t>035 792115</a:t>
            </a:r>
          </a:p>
          <a:p>
            <a:pPr algn="ctr"/>
            <a:r>
              <a:rPr lang="it-IT" sz="800" b="0" dirty="0">
                <a:latin typeface="Calibri" pitchFamily="34" charset="0"/>
                <a:hlinkClick r:id="rId9"/>
              </a:rPr>
              <a:t>villadadda@diocesibg.it</a:t>
            </a:r>
            <a:endParaRPr lang="it-IT" sz="800" b="0" dirty="0">
              <a:latin typeface="Calibri" pitchFamily="34" charset="0"/>
            </a:endParaRPr>
          </a:p>
          <a:p>
            <a:pPr algn="ctr"/>
            <a:endParaRPr lang="it-IT" sz="800" b="0" dirty="0">
              <a:latin typeface="Calibri" pitchFamily="34" charset="0"/>
            </a:endParaRPr>
          </a:p>
          <a:p>
            <a:pPr lvl="0" algn="ctr"/>
            <a:r>
              <a:rPr lang="it-IT" sz="800" dirty="0">
                <a:latin typeface="Calibri" pitchFamily="34" charset="0"/>
              </a:rPr>
              <a:t>CPAC MAPELLO . AMBIVERE, VALTRIGHE</a:t>
            </a:r>
          </a:p>
          <a:p>
            <a:pPr algn="ctr"/>
            <a:r>
              <a:rPr lang="it-IT" sz="800" b="0" dirty="0">
                <a:latin typeface="Calibri" pitchFamily="34" charset="0"/>
              </a:rPr>
              <a:t>Via S. Gerolamo, 26 </a:t>
            </a:r>
          </a:p>
          <a:p>
            <a:pPr algn="ctr"/>
            <a:r>
              <a:rPr lang="it-IT" sz="800" b="0" dirty="0">
                <a:latin typeface="Calibri" pitchFamily="34" charset="0"/>
              </a:rPr>
              <a:t>Mercoledì </a:t>
            </a:r>
          </a:p>
          <a:p>
            <a:pPr algn="ctr"/>
            <a:r>
              <a:rPr lang="it-IT" sz="800" b="0" dirty="0">
                <a:latin typeface="Calibri" pitchFamily="34" charset="0"/>
              </a:rPr>
              <a:t>09.30 – 12.00</a:t>
            </a:r>
          </a:p>
          <a:p>
            <a:pPr algn="ctr"/>
            <a:r>
              <a:rPr lang="it-IT" sz="800" b="0" dirty="0">
                <a:latin typeface="Calibri" pitchFamily="34" charset="0"/>
              </a:rPr>
              <a:t>  035.0666347  </a:t>
            </a:r>
            <a:r>
              <a:rPr lang="it-IT" sz="800" b="0" dirty="0">
                <a:latin typeface="Calibri" pitchFamily="34" charset="0"/>
                <a:hlinkClick r:id="rId10"/>
              </a:rPr>
              <a:t>mapello@diocesibg.it</a:t>
            </a:r>
            <a:endParaRPr lang="it-IT" sz="800" b="0" dirty="0">
              <a:latin typeface="Calibri" pitchFamily="34" charset="0"/>
            </a:endParaRPr>
          </a:p>
          <a:p>
            <a:pPr algn="ctr"/>
            <a:endParaRPr lang="it-IT" sz="800" b="0" dirty="0">
              <a:latin typeface="Calibri" pitchFamily="34" charset="0"/>
            </a:endParaRPr>
          </a:p>
          <a:p>
            <a:pPr algn="ctr"/>
            <a:endParaRPr lang="it-IT" sz="800" b="0" dirty="0">
              <a:latin typeface="Calibri" pitchFamily="34" charset="0"/>
            </a:endParaRPr>
          </a:p>
          <a:p>
            <a:endParaRPr lang="it-IT" sz="800" dirty="0"/>
          </a:p>
        </p:txBody>
      </p:sp>
      <p:sp>
        <p:nvSpPr>
          <p:cNvPr id="17" name="CasellaDiTesto 16"/>
          <p:cNvSpPr txBox="1"/>
          <p:nvPr/>
        </p:nvSpPr>
        <p:spPr>
          <a:xfrm>
            <a:off x="1280592" y="1340768"/>
            <a:ext cx="2016224" cy="1231106"/>
          </a:xfrm>
          <a:prstGeom prst="rect">
            <a:avLst/>
          </a:prstGeom>
          <a:noFill/>
        </p:spPr>
        <p:txBody>
          <a:bodyPr wrap="square" rtlCol="0">
            <a:spAutoFit/>
          </a:bodyPr>
          <a:lstStyle/>
          <a:p>
            <a:pPr algn="ctr"/>
            <a:r>
              <a:rPr lang="it-IT" sz="1100" b="0" dirty="0">
                <a:latin typeface="Corbel" pitchFamily="34" charset="0"/>
              </a:rPr>
              <a:t>FONDAZIONE DIAKONIA</a:t>
            </a:r>
          </a:p>
          <a:p>
            <a:pPr algn="ctr"/>
            <a:r>
              <a:rPr lang="it-IT" sz="1050" b="0">
                <a:latin typeface="Corbel" pitchFamily="34" charset="0"/>
              </a:rPr>
              <a:t>Martedì 15.00-18.00</a:t>
            </a:r>
            <a:endParaRPr lang="it-IT" sz="1050" b="0" dirty="0">
              <a:latin typeface="Corbel" pitchFamily="34" charset="0"/>
            </a:endParaRPr>
          </a:p>
          <a:p>
            <a:pPr algn="ctr"/>
            <a:r>
              <a:rPr lang="it-IT" sz="1050" b="0" dirty="0">
                <a:latin typeface="Corbel" pitchFamily="34" charset="0"/>
              </a:rPr>
              <a:t>Sabato 9.00 – 13.00. </a:t>
            </a:r>
          </a:p>
          <a:p>
            <a:pPr algn="ctr"/>
            <a:r>
              <a:rPr lang="it-IT" sz="1050" b="0" dirty="0">
                <a:latin typeface="Corbel" pitchFamily="34" charset="0"/>
              </a:rPr>
              <a:t>Via </a:t>
            </a:r>
            <a:r>
              <a:rPr lang="it-IT" sz="1050" b="0" dirty="0" err="1">
                <a:latin typeface="Corbel" pitchFamily="34" charset="0"/>
              </a:rPr>
              <a:t>Brede</a:t>
            </a:r>
            <a:r>
              <a:rPr lang="it-IT" sz="1050" b="0" dirty="0">
                <a:latin typeface="Corbel" pitchFamily="34" charset="0"/>
              </a:rPr>
              <a:t>, 4 – 24040 Suisio</a:t>
            </a:r>
          </a:p>
          <a:p>
            <a:pPr algn="ctr"/>
            <a:r>
              <a:rPr lang="it-IT" sz="1050" b="0" dirty="0">
                <a:latin typeface="Corbel" pitchFamily="34" charset="0"/>
              </a:rPr>
              <a:t>c/o Casa della Carità</a:t>
            </a:r>
          </a:p>
          <a:p>
            <a:pPr algn="ctr"/>
            <a:r>
              <a:rPr lang="it-IT" sz="1050" b="0" dirty="0">
                <a:latin typeface="Corbel" pitchFamily="34" charset="0"/>
              </a:rPr>
              <a:t>Tel: 0354933354</a:t>
            </a:r>
          </a:p>
          <a:p>
            <a:pPr algn="ctr"/>
            <a:endParaRPr lang="it-IT" sz="1050" b="0" dirty="0">
              <a:latin typeface="Corbel" pitchFamily="34" charset="0"/>
            </a:endParaRPr>
          </a:p>
        </p:txBody>
      </p:sp>
      <p:sp>
        <p:nvSpPr>
          <p:cNvPr id="18" name="CasellaDiTesto 17"/>
          <p:cNvSpPr txBox="1"/>
          <p:nvPr/>
        </p:nvSpPr>
        <p:spPr>
          <a:xfrm>
            <a:off x="1568624" y="3068960"/>
            <a:ext cx="1800200" cy="2693045"/>
          </a:xfrm>
          <a:prstGeom prst="rect">
            <a:avLst/>
          </a:prstGeom>
          <a:noFill/>
        </p:spPr>
        <p:txBody>
          <a:bodyPr wrap="square" rtlCol="0">
            <a:spAutoFit/>
          </a:bodyPr>
          <a:lstStyle/>
          <a:p>
            <a:pPr lvl="0" algn="ctr"/>
            <a:r>
              <a:rPr lang="it-IT" sz="800" dirty="0">
                <a:latin typeface="Calibri" pitchFamily="34" charset="0"/>
              </a:rPr>
              <a:t>CPAC GHIAIE </a:t>
            </a:r>
            <a:r>
              <a:rPr lang="it-IT" sz="800" dirty="0" err="1">
                <a:latin typeface="Calibri" pitchFamily="34" charset="0"/>
              </a:rPr>
              <a:t>DI</a:t>
            </a:r>
            <a:r>
              <a:rPr lang="it-IT" sz="800" dirty="0">
                <a:latin typeface="Calibri" pitchFamily="34" charset="0"/>
              </a:rPr>
              <a:t> BONATE SOPRA </a:t>
            </a:r>
          </a:p>
          <a:p>
            <a:pPr algn="ctr"/>
            <a:r>
              <a:rPr lang="it-IT" sz="800" b="0" dirty="0">
                <a:latin typeface="Calibri" pitchFamily="34" charset="0"/>
              </a:rPr>
              <a:t>Via </a:t>
            </a:r>
            <a:r>
              <a:rPr lang="it-IT" sz="800" b="0" dirty="0" err="1">
                <a:latin typeface="Calibri" pitchFamily="34" charset="0"/>
              </a:rPr>
              <a:t>Bonzanni</a:t>
            </a:r>
            <a:r>
              <a:rPr lang="it-IT" sz="800" b="0" dirty="0">
                <a:latin typeface="Calibri" pitchFamily="34" charset="0"/>
              </a:rPr>
              <a:t>, 5 </a:t>
            </a:r>
          </a:p>
          <a:p>
            <a:pPr algn="ctr"/>
            <a:r>
              <a:rPr lang="it-IT" sz="800" b="0" dirty="0">
                <a:latin typeface="Calibri" pitchFamily="34" charset="0"/>
              </a:rPr>
              <a:t> 2° e 4° Venerdì del mese </a:t>
            </a:r>
          </a:p>
          <a:p>
            <a:pPr algn="ctr"/>
            <a:r>
              <a:rPr lang="it-IT" sz="800" b="0" dirty="0">
                <a:latin typeface="Calibri" pitchFamily="34" charset="0"/>
              </a:rPr>
              <a:t>Dalle 16.30 alle 17.30</a:t>
            </a:r>
          </a:p>
          <a:p>
            <a:pPr algn="ctr"/>
            <a:r>
              <a:rPr lang="it-IT" sz="800" b="0" dirty="0">
                <a:latin typeface="Calibri" pitchFamily="34" charset="0"/>
              </a:rPr>
              <a:t>035.995978 </a:t>
            </a:r>
          </a:p>
          <a:p>
            <a:pPr algn="ctr"/>
            <a:r>
              <a:rPr lang="it-IT" sz="800" b="0" dirty="0">
                <a:latin typeface="Calibri" pitchFamily="34" charset="0"/>
                <a:hlinkClick r:id="rId11"/>
              </a:rPr>
              <a:t>parrocchia@parrocchia.it</a:t>
            </a:r>
            <a:endParaRPr lang="it-IT" sz="800" b="0" dirty="0">
              <a:latin typeface="Calibri" pitchFamily="34" charset="0"/>
            </a:endParaRPr>
          </a:p>
          <a:p>
            <a:pPr algn="ctr"/>
            <a:endParaRPr lang="it-IT" sz="800" b="0" u="sng" dirty="0">
              <a:latin typeface="Calibri" pitchFamily="34" charset="0"/>
            </a:endParaRPr>
          </a:p>
          <a:p>
            <a:pPr algn="ctr"/>
            <a:r>
              <a:rPr lang="it-IT" sz="800" dirty="0">
                <a:latin typeface="Calibri" pitchFamily="34" charset="0"/>
              </a:rPr>
              <a:t>CPAC BONATE SOTTO</a:t>
            </a:r>
          </a:p>
          <a:p>
            <a:pPr algn="ctr"/>
            <a:r>
              <a:rPr lang="it-IT" sz="800" b="0" dirty="0">
                <a:latin typeface="Calibri" pitchFamily="34" charset="0"/>
              </a:rPr>
              <a:t>Casa della Carità</a:t>
            </a:r>
          </a:p>
          <a:p>
            <a:pPr algn="ctr"/>
            <a:r>
              <a:rPr lang="it-IT" sz="800" b="0" dirty="0">
                <a:latin typeface="Calibri" pitchFamily="34" charset="0"/>
              </a:rPr>
              <a:t>Via Marconi </a:t>
            </a:r>
          </a:p>
          <a:p>
            <a:pPr algn="ctr"/>
            <a:r>
              <a:rPr lang="it-IT" sz="800" b="0" dirty="0">
                <a:latin typeface="Calibri" pitchFamily="34" charset="0"/>
              </a:rPr>
              <a:t>Mercoledì 16.00-18.00</a:t>
            </a:r>
          </a:p>
          <a:p>
            <a:pPr algn="ctr"/>
            <a:r>
              <a:rPr lang="it-IT" sz="800" b="0" dirty="0">
                <a:latin typeface="Calibri" pitchFamily="34" charset="0"/>
              </a:rPr>
              <a:t>035 4943497</a:t>
            </a:r>
          </a:p>
          <a:p>
            <a:pPr algn="ctr"/>
            <a:r>
              <a:rPr lang="it-IT" sz="800" b="0" u="sng" dirty="0">
                <a:latin typeface="Calibri" pitchFamily="34" charset="0"/>
                <a:hlinkClick r:id="rId12"/>
              </a:rPr>
              <a:t>parr.bonatesotto@libero.it</a:t>
            </a:r>
            <a:endParaRPr lang="it-IT" sz="800" b="0" dirty="0">
              <a:latin typeface="Calibri" pitchFamily="34" charset="0"/>
            </a:endParaRPr>
          </a:p>
          <a:p>
            <a:pPr algn="ctr"/>
            <a:endParaRPr lang="it-IT" sz="900" dirty="0"/>
          </a:p>
          <a:p>
            <a:pPr algn="ctr"/>
            <a:r>
              <a:rPr lang="it-IT" sz="800" dirty="0">
                <a:latin typeface="Calibri" pitchFamily="34" charset="0"/>
              </a:rPr>
              <a:t>CENTRO IN ASCOLTO CISANO BERGAMASCO</a:t>
            </a:r>
          </a:p>
          <a:p>
            <a:pPr algn="ctr"/>
            <a:r>
              <a:rPr lang="it-IT" sz="800" b="0" dirty="0">
                <a:latin typeface="Calibri" pitchFamily="34" charset="0"/>
              </a:rPr>
              <a:t>Piazza Vittorio Veneto , 7</a:t>
            </a:r>
          </a:p>
          <a:p>
            <a:pPr algn="ctr"/>
            <a:r>
              <a:rPr lang="it-IT" sz="800" b="0" dirty="0">
                <a:latin typeface="Calibri" pitchFamily="34" charset="0"/>
              </a:rPr>
              <a:t>Mercoledì 14.30-17.00</a:t>
            </a:r>
            <a:br>
              <a:rPr lang="it-IT" sz="800" b="0" dirty="0">
                <a:latin typeface="Calibri" pitchFamily="34" charset="0"/>
              </a:rPr>
            </a:br>
            <a:r>
              <a:rPr lang="it-IT" sz="800" b="0" dirty="0">
                <a:latin typeface="Calibri" pitchFamily="34" charset="0"/>
              </a:rPr>
              <a:t>Venerdì 9.30 -11.00 </a:t>
            </a:r>
          </a:p>
          <a:p>
            <a:pPr algn="ctr"/>
            <a:r>
              <a:rPr lang="it-IT" sz="800" b="0" dirty="0">
                <a:latin typeface="Calibri" pitchFamily="34" charset="0"/>
              </a:rPr>
              <a:t>391.35.20.762 </a:t>
            </a:r>
            <a:br>
              <a:rPr lang="it-IT" sz="800" b="0" dirty="0">
                <a:latin typeface="Calibri" pitchFamily="34" charset="0"/>
              </a:rPr>
            </a:br>
            <a:r>
              <a:rPr lang="it-IT" sz="800" b="0" dirty="0">
                <a:latin typeface="Calibri" pitchFamily="34" charset="0"/>
                <a:hlinkClick r:id="rId13"/>
              </a:rPr>
              <a:t>centroinascolto@parrocchiedicisano.it</a:t>
            </a:r>
            <a:endParaRPr lang="it-IT" sz="800" b="0" dirty="0">
              <a:latin typeface="Calibri" pitchFamily="34" charset="0"/>
            </a:endParaRPr>
          </a:p>
        </p:txBody>
      </p:sp>
      <p:sp>
        <p:nvSpPr>
          <p:cNvPr id="19" name="CasellaDiTesto 18"/>
          <p:cNvSpPr txBox="1"/>
          <p:nvPr/>
        </p:nvSpPr>
        <p:spPr>
          <a:xfrm>
            <a:off x="344488" y="2780928"/>
            <a:ext cx="4088904" cy="246221"/>
          </a:xfrm>
          <a:prstGeom prst="rect">
            <a:avLst/>
          </a:prstGeom>
          <a:noFill/>
        </p:spPr>
        <p:txBody>
          <a:bodyPr wrap="square" rtlCol="0">
            <a:spAutoFit/>
          </a:bodyPr>
          <a:lstStyle/>
          <a:p>
            <a:r>
              <a:rPr lang="it-IT" sz="1000" dirty="0"/>
              <a:t>Oppure venite a trovarci in un Centro di Primo Ascolto Caritas:</a:t>
            </a:r>
          </a:p>
        </p:txBody>
      </p:sp>
      <p:sp>
        <p:nvSpPr>
          <p:cNvPr id="20" name="CasellaDiTesto 19"/>
          <p:cNvSpPr txBox="1"/>
          <p:nvPr/>
        </p:nvSpPr>
        <p:spPr>
          <a:xfrm>
            <a:off x="5810256" y="1857364"/>
            <a:ext cx="3687960" cy="1000274"/>
          </a:xfrm>
          <a:prstGeom prst="rect">
            <a:avLst/>
          </a:prstGeom>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it-IT" sz="2400" dirty="0">
                <a:solidFill>
                  <a:schemeClr val="accent3">
                    <a:lumMod val="50000"/>
                  </a:schemeClr>
                </a:solidFill>
                <a:latin typeface="Calibri" panose="020F0502020204030204" pitchFamily="34" charset="0"/>
                <a:cs typeface="Calibri" panose="020F0502020204030204" pitchFamily="34" charset="0"/>
              </a:rPr>
              <a:t>SPORTELLO PER L’ASSISTENZA FAMILIARE </a:t>
            </a:r>
          </a:p>
          <a:p>
            <a:pPr algn="ctr"/>
            <a:r>
              <a:rPr lang="it-IT" sz="1100" dirty="0">
                <a:latin typeface="Corbel" pitchFamily="34" charset="0"/>
              </a:rPr>
              <a:t> </a:t>
            </a:r>
            <a:r>
              <a:rPr lang="it-IT" sz="1100" b="0" dirty="0">
                <a:solidFill>
                  <a:schemeClr val="tx1"/>
                </a:solidFill>
                <a:latin typeface="Corbel" pitchFamily="34" charset="0"/>
              </a:rPr>
              <a:t>AI SENSI DELLA L.R. 15/2015 E DELLA DGR 5648/2016</a:t>
            </a:r>
          </a:p>
        </p:txBody>
      </p:sp>
      <p:sp>
        <p:nvSpPr>
          <p:cNvPr id="21" name="CasellaDiTesto 20"/>
          <p:cNvSpPr txBox="1"/>
          <p:nvPr/>
        </p:nvSpPr>
        <p:spPr>
          <a:xfrm>
            <a:off x="-159568" y="1340768"/>
            <a:ext cx="1800200" cy="1231106"/>
          </a:xfrm>
          <a:prstGeom prst="rect">
            <a:avLst/>
          </a:prstGeom>
          <a:noFill/>
        </p:spPr>
        <p:txBody>
          <a:bodyPr wrap="square" rtlCol="0">
            <a:spAutoFit/>
          </a:bodyPr>
          <a:lstStyle/>
          <a:p>
            <a:pPr algn="ctr"/>
            <a:r>
              <a:rPr lang="it-IT" sz="1100" b="0" dirty="0">
                <a:latin typeface="Corbel" pitchFamily="34" charset="0"/>
              </a:rPr>
              <a:t>AZIENDA ISOLA </a:t>
            </a:r>
          </a:p>
          <a:p>
            <a:pPr algn="ctr"/>
            <a:r>
              <a:rPr lang="it-IT" sz="1050" b="0" dirty="0">
                <a:latin typeface="Corbel" pitchFamily="34" charset="0"/>
              </a:rPr>
              <a:t>Mercoledì  09.30 – 12.30</a:t>
            </a:r>
          </a:p>
          <a:p>
            <a:pPr algn="ctr"/>
            <a:r>
              <a:rPr lang="it-IT" sz="1050" b="0" dirty="0">
                <a:latin typeface="Corbel" pitchFamily="34" charset="0"/>
              </a:rPr>
              <a:t>Via G. Bravi, 16 </a:t>
            </a:r>
          </a:p>
          <a:p>
            <a:pPr algn="ctr"/>
            <a:r>
              <a:rPr lang="it-IT" sz="1050" b="0" dirty="0">
                <a:latin typeface="Corbel" pitchFamily="34" charset="0"/>
              </a:rPr>
              <a:t> 24030 Terno d'Isola</a:t>
            </a:r>
          </a:p>
          <a:p>
            <a:pPr algn="ctr"/>
            <a:r>
              <a:rPr lang="it-IT" sz="1050" dirty="0">
                <a:latin typeface="Corbel" pitchFamily="34" charset="0"/>
              </a:rPr>
              <a:t>SU APPUNTAMENTO</a:t>
            </a:r>
          </a:p>
          <a:p>
            <a:pPr algn="ctr"/>
            <a:r>
              <a:rPr lang="it-IT" sz="1050" b="0" dirty="0">
                <a:latin typeface="Corbel" pitchFamily="34" charset="0"/>
              </a:rPr>
              <a:t>al 371 1534394</a:t>
            </a:r>
          </a:p>
          <a:p>
            <a:pPr algn="ctr"/>
            <a:r>
              <a:rPr lang="it-IT" sz="1050" b="0" dirty="0">
                <a:latin typeface="Corbel" pitchFamily="34" charset="0"/>
              </a:rPr>
              <a:t> </a:t>
            </a:r>
          </a:p>
        </p:txBody>
      </p:sp>
      <p:sp>
        <p:nvSpPr>
          <p:cNvPr id="22" name="CasellaDiTesto 21"/>
          <p:cNvSpPr txBox="1"/>
          <p:nvPr/>
        </p:nvSpPr>
        <p:spPr>
          <a:xfrm>
            <a:off x="3080792" y="1412776"/>
            <a:ext cx="2016224" cy="761747"/>
          </a:xfrm>
          <a:prstGeom prst="rect">
            <a:avLst/>
          </a:prstGeom>
          <a:noFill/>
        </p:spPr>
        <p:txBody>
          <a:bodyPr wrap="square" rtlCol="0">
            <a:spAutoFit/>
          </a:bodyPr>
          <a:lstStyle/>
          <a:p>
            <a:r>
              <a:rPr lang="it-IT" sz="1000" b="0" dirty="0">
                <a:latin typeface="Corbel" pitchFamily="34" charset="0"/>
                <a:hlinkClick r:id="rId14"/>
              </a:rPr>
              <a:t>info@fondazionediakoniaisola.it</a:t>
            </a:r>
            <a:endParaRPr lang="it-IT" sz="1050" b="0" dirty="0">
              <a:latin typeface="Corbel" pitchFamily="34" charset="0"/>
            </a:endParaRPr>
          </a:p>
          <a:p>
            <a:pPr algn="ctr"/>
            <a:r>
              <a:rPr lang="it-IT" sz="1100" dirty="0">
                <a:latin typeface="Corbel" pitchFamily="34" charset="0"/>
              </a:rPr>
              <a:t>371 15 34 394</a:t>
            </a:r>
          </a:p>
          <a:p>
            <a:pPr algn="ctr"/>
            <a:r>
              <a:rPr lang="it-IT" sz="1100" dirty="0">
                <a:latin typeface="Corbel" pitchFamily="34" charset="0"/>
              </a:rPr>
              <a:t>dal Lunedì al Venerdì </a:t>
            </a:r>
          </a:p>
          <a:p>
            <a:pPr algn="ctr"/>
            <a:r>
              <a:rPr lang="it-IT" sz="1100" dirty="0">
                <a:latin typeface="Corbel" pitchFamily="34" charset="0"/>
              </a:rPr>
              <a:t>9.00- 13.00</a:t>
            </a:r>
          </a:p>
        </p:txBody>
      </p:sp>
      <p:pic>
        <p:nvPicPr>
          <p:cNvPr id="23" name="Picture 2" descr="C:\Users\Diakonia\AppData\Local\Microsoft\Windows\Temporary Internet Files\Content.IE5\O6DVPU8J\facebook-places[1].jpg"/>
          <p:cNvPicPr>
            <a:picLocks noChangeAspect="1" noChangeArrowheads="1"/>
          </p:cNvPicPr>
          <p:nvPr/>
        </p:nvPicPr>
        <p:blipFill>
          <a:blip r:embed="rId15" cstate="print"/>
          <a:srcRect/>
          <a:stretch>
            <a:fillRect/>
          </a:stretch>
        </p:blipFill>
        <p:spPr bwMode="auto">
          <a:xfrm>
            <a:off x="1280592" y="836712"/>
            <a:ext cx="451686" cy="432048"/>
          </a:xfrm>
          <a:prstGeom prst="rect">
            <a:avLst/>
          </a:prstGeom>
          <a:noFill/>
        </p:spPr>
      </p:pic>
      <p:pic>
        <p:nvPicPr>
          <p:cNvPr id="24" name="Picture 3" descr="C:\Users\Diakonia\AppData\Local\Microsoft\Windows\Temporary Internet Files\Content.IE5\KC5TJ0XH\contatti-150x150[1].jpg"/>
          <p:cNvPicPr>
            <a:picLocks noChangeAspect="1" noChangeArrowheads="1"/>
          </p:cNvPicPr>
          <p:nvPr/>
        </p:nvPicPr>
        <p:blipFill>
          <a:blip r:embed="rId16" cstate="print"/>
          <a:srcRect/>
          <a:stretch>
            <a:fillRect/>
          </a:stretch>
        </p:blipFill>
        <p:spPr bwMode="auto">
          <a:xfrm>
            <a:off x="3728864" y="836712"/>
            <a:ext cx="504057" cy="504057"/>
          </a:xfrm>
          <a:prstGeom prst="rect">
            <a:avLst/>
          </a:prstGeom>
          <a:noFill/>
        </p:spPr>
      </p:pic>
      <p:pic>
        <p:nvPicPr>
          <p:cNvPr id="25" name="Immagine 24" descr="badante.jpg"/>
          <p:cNvPicPr>
            <a:picLocks noChangeAspect="1"/>
          </p:cNvPicPr>
          <p:nvPr/>
        </p:nvPicPr>
        <p:blipFill>
          <a:blip r:embed="rId17" cstate="print">
            <a:lum bright="40000"/>
          </a:blip>
          <a:stretch>
            <a:fillRect/>
          </a:stretch>
        </p:blipFill>
        <p:spPr>
          <a:xfrm>
            <a:off x="5313040" y="4000504"/>
            <a:ext cx="4248472" cy="2596848"/>
          </a:xfrm>
          <a:prstGeom prst="rect">
            <a:avLst/>
          </a:prstGeom>
          <a:ln>
            <a:noFill/>
          </a:ln>
          <a:effectLst>
            <a:softEdge rad="112500"/>
          </a:effectLst>
        </p:spPr>
      </p:pic>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865</TotalTime>
  <Words>628</Words>
  <Application>Microsoft Office PowerPoint</Application>
  <PresentationFormat>A4 (21x29,7 cm)</PresentationFormat>
  <Paragraphs>159</Paragraphs>
  <Slides>2</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vt:i4>
      </vt:variant>
    </vt:vector>
  </HeadingPairs>
  <TitlesOfParts>
    <vt:vector size="10" baseType="lpstr">
      <vt:lpstr>Aparajita</vt:lpstr>
      <vt:lpstr>Arial</vt:lpstr>
      <vt:lpstr>Bodoni MT Condensed</vt:lpstr>
      <vt:lpstr>BrowalliaUPC</vt:lpstr>
      <vt:lpstr>Calibri</vt:lpstr>
      <vt:lpstr>Corbel</vt:lpstr>
      <vt:lpstr>Wingdings</vt:lpstr>
      <vt:lpstr>Tema di Office</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Guest</dc:creator>
  <cp:lastModifiedBy>Alice Magni - Azienda Isola</cp:lastModifiedBy>
  <cp:revision>139</cp:revision>
  <cp:lastPrinted>2017-10-24T13:25:44Z</cp:lastPrinted>
  <dcterms:created xsi:type="dcterms:W3CDTF">2015-01-29T17:27:44Z</dcterms:created>
  <dcterms:modified xsi:type="dcterms:W3CDTF">2019-10-08T13:54:52Z</dcterms:modified>
</cp:coreProperties>
</file>